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79D3C-9C98-48B2-8A04-98867EEA8EDD}" type="datetimeFigureOut">
              <a:rPr lang="en-US" smtClean="0"/>
              <a:t>10/28/2020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CF173-789B-4542-A73A-357137692B9B}" type="slidenum">
              <a:rPr lang="en-US" smtClean="0"/>
              <a:t>‹#›</a:t>
            </a:fld>
            <a:endParaRPr lang="en-US"/>
          </a:p>
        </p:txBody>
      </p:sp>
    </p:spTree>
    <p:extLst>
      <p:ext uri="{BB962C8B-B14F-4D97-AF65-F5344CB8AC3E}">
        <p14:creationId xmlns:p14="http://schemas.microsoft.com/office/powerpoint/2010/main" val="3030196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A2F5242-6775-4ABF-A068-ACD3AA69C5ED}" type="datetime1">
              <a:rPr lang="en-US" smtClean="0"/>
              <a:t>10/28/2020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smtClean="0"/>
              <a:t>IT-18045</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86063B9-860E-4C92-850C-4398E69A82A1}" type="datetime1">
              <a:rPr lang="en-US" smtClean="0"/>
              <a:t>10/28/2020</a:t>
            </a:fld>
            <a:endParaRPr lang="en-US" dirty="0"/>
          </a:p>
        </p:txBody>
      </p:sp>
      <p:sp>
        <p:nvSpPr>
          <p:cNvPr id="6" name="Footer Placeholder 5"/>
          <p:cNvSpPr>
            <a:spLocks noGrp="1"/>
          </p:cNvSpPr>
          <p:nvPr>
            <p:ph type="ftr" sz="quarter" idx="11"/>
          </p:nvPr>
        </p:nvSpPr>
        <p:spPr/>
        <p:txBody>
          <a:bodyPr/>
          <a:lstStyle/>
          <a:p>
            <a:r>
              <a:rPr lang="en-US" smtClean="0"/>
              <a:t>IT-18045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BAF89A0-35F8-41CE-A48C-161B1854CAEA}" type="datetime1">
              <a:rPr lang="en-US" smtClean="0"/>
              <a:t>10/28/2020</a:t>
            </a:fld>
            <a:endParaRPr lang="en-US" dirty="0"/>
          </a:p>
        </p:txBody>
      </p:sp>
      <p:sp>
        <p:nvSpPr>
          <p:cNvPr id="6" name="Footer Placeholder 5"/>
          <p:cNvSpPr>
            <a:spLocks noGrp="1"/>
          </p:cNvSpPr>
          <p:nvPr>
            <p:ph type="ftr" sz="quarter" idx="11"/>
          </p:nvPr>
        </p:nvSpPr>
        <p:spPr/>
        <p:txBody>
          <a:bodyPr/>
          <a:lstStyle/>
          <a:p>
            <a:r>
              <a:rPr lang="en-US" smtClean="0"/>
              <a:t>IT-18045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A0F7410-0A75-4C1D-A382-A8C8702CB458}" type="datetime1">
              <a:rPr lang="en-US" smtClean="0"/>
              <a:t>10/28/2020</a:t>
            </a:fld>
            <a:endParaRPr lang="en-US" dirty="0"/>
          </a:p>
        </p:txBody>
      </p:sp>
      <p:sp>
        <p:nvSpPr>
          <p:cNvPr id="6" name="Footer Placeholder 5"/>
          <p:cNvSpPr>
            <a:spLocks noGrp="1"/>
          </p:cNvSpPr>
          <p:nvPr>
            <p:ph type="ftr" sz="quarter" idx="11"/>
          </p:nvPr>
        </p:nvSpPr>
        <p:spPr/>
        <p:txBody>
          <a:bodyPr/>
          <a:lstStyle/>
          <a:p>
            <a:r>
              <a:rPr lang="en-US" smtClean="0"/>
              <a:t>IT-18045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0437B4E-73F6-43C7-B2DF-7202B75C5134}" type="datetime1">
              <a:rPr lang="en-US" smtClean="0"/>
              <a:t>10/28/2020</a:t>
            </a:fld>
            <a:endParaRPr lang="en-US" dirty="0"/>
          </a:p>
        </p:txBody>
      </p:sp>
      <p:sp>
        <p:nvSpPr>
          <p:cNvPr id="6" name="Footer Placeholder 5"/>
          <p:cNvSpPr>
            <a:spLocks noGrp="1"/>
          </p:cNvSpPr>
          <p:nvPr>
            <p:ph type="ftr" sz="quarter" idx="11"/>
          </p:nvPr>
        </p:nvSpPr>
        <p:spPr/>
        <p:txBody>
          <a:bodyPr/>
          <a:lstStyle/>
          <a:p>
            <a:r>
              <a:rPr lang="en-US" smtClean="0"/>
              <a:t>IT-18045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6FDA3C0-4815-4B5E-A763-39C724666CD2}" type="datetime1">
              <a:rPr lang="en-US" smtClean="0"/>
              <a:t>10/28/2020</a:t>
            </a:fld>
            <a:endParaRPr lang="en-US" dirty="0"/>
          </a:p>
        </p:txBody>
      </p:sp>
      <p:sp>
        <p:nvSpPr>
          <p:cNvPr id="4" name="Footer Placeholder 3"/>
          <p:cNvSpPr>
            <a:spLocks noGrp="1"/>
          </p:cNvSpPr>
          <p:nvPr>
            <p:ph type="ftr" sz="quarter" idx="11"/>
          </p:nvPr>
        </p:nvSpPr>
        <p:spPr/>
        <p:txBody>
          <a:bodyPr/>
          <a:lstStyle/>
          <a:p>
            <a:r>
              <a:rPr lang="en-US" smtClean="0"/>
              <a:t>IT-18045</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E4DE18C-C4A9-4304-8439-41DCCD0A9F75}" type="datetime1">
              <a:rPr lang="en-US" smtClean="0"/>
              <a:t>10/28/2020</a:t>
            </a:fld>
            <a:endParaRPr lang="en-US" dirty="0"/>
          </a:p>
        </p:txBody>
      </p:sp>
      <p:sp>
        <p:nvSpPr>
          <p:cNvPr id="4" name="Footer Placeholder 3"/>
          <p:cNvSpPr>
            <a:spLocks noGrp="1"/>
          </p:cNvSpPr>
          <p:nvPr>
            <p:ph type="ftr" sz="quarter" idx="11"/>
          </p:nvPr>
        </p:nvSpPr>
        <p:spPr/>
        <p:txBody>
          <a:bodyPr/>
          <a:lstStyle/>
          <a:p>
            <a:r>
              <a:rPr lang="en-US" smtClean="0"/>
              <a:t>IT-18045</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14CE00-9663-4E1F-A993-A9842877A524}" type="datetime1">
              <a:rPr lang="en-US" smtClean="0"/>
              <a:t>10/28/2020</a:t>
            </a:fld>
            <a:endParaRPr lang="en-US" dirty="0"/>
          </a:p>
        </p:txBody>
      </p:sp>
      <p:sp>
        <p:nvSpPr>
          <p:cNvPr id="5" name="Footer Placeholder 4"/>
          <p:cNvSpPr>
            <a:spLocks noGrp="1"/>
          </p:cNvSpPr>
          <p:nvPr>
            <p:ph type="ftr" sz="quarter" idx="11"/>
          </p:nvPr>
        </p:nvSpPr>
        <p:spPr/>
        <p:txBody>
          <a:bodyPr/>
          <a:lstStyle/>
          <a:p>
            <a:r>
              <a:rPr lang="en-US" smtClean="0"/>
              <a:t>IT-18045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405AB86-044D-4BC7-A037-1AB0D07674C0}" type="datetime1">
              <a:rPr lang="en-US" smtClean="0"/>
              <a:t>10/28/2020</a:t>
            </a:fld>
            <a:endParaRPr lang="en-US" dirty="0"/>
          </a:p>
        </p:txBody>
      </p:sp>
      <p:sp>
        <p:nvSpPr>
          <p:cNvPr id="5" name="Footer Placeholder 4"/>
          <p:cNvSpPr>
            <a:spLocks noGrp="1"/>
          </p:cNvSpPr>
          <p:nvPr>
            <p:ph type="ftr" sz="quarter" idx="11"/>
          </p:nvPr>
        </p:nvSpPr>
        <p:spPr/>
        <p:txBody>
          <a:bodyPr/>
          <a:lstStyle/>
          <a:p>
            <a:r>
              <a:rPr lang="en-US" smtClean="0"/>
              <a:t>IT-18045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428642-C20A-4DDB-BDA1-21ACD26AA179}" type="datetime1">
              <a:rPr lang="en-US" smtClean="0"/>
              <a:t>10/28/2020</a:t>
            </a:fld>
            <a:endParaRPr lang="en-US" dirty="0"/>
          </a:p>
        </p:txBody>
      </p:sp>
      <p:sp>
        <p:nvSpPr>
          <p:cNvPr id="5" name="Footer Placeholder 4"/>
          <p:cNvSpPr>
            <a:spLocks noGrp="1"/>
          </p:cNvSpPr>
          <p:nvPr>
            <p:ph type="ftr" sz="quarter" idx="11"/>
          </p:nvPr>
        </p:nvSpPr>
        <p:spPr/>
        <p:txBody>
          <a:bodyPr/>
          <a:lstStyle/>
          <a:p>
            <a:r>
              <a:rPr lang="en-US" smtClean="0"/>
              <a:t>IT-18045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0F2915-D962-4E45-A07F-A16662353966}" type="datetime1">
              <a:rPr lang="en-US" smtClean="0"/>
              <a:t>10/28/2020</a:t>
            </a:fld>
            <a:endParaRPr lang="en-US" dirty="0"/>
          </a:p>
        </p:txBody>
      </p:sp>
      <p:sp>
        <p:nvSpPr>
          <p:cNvPr id="5" name="Footer Placeholder 4"/>
          <p:cNvSpPr>
            <a:spLocks noGrp="1"/>
          </p:cNvSpPr>
          <p:nvPr>
            <p:ph type="ftr" sz="quarter" idx="11"/>
          </p:nvPr>
        </p:nvSpPr>
        <p:spPr/>
        <p:txBody>
          <a:bodyPr/>
          <a:lstStyle/>
          <a:p>
            <a:r>
              <a:rPr lang="en-US" smtClean="0"/>
              <a:t>IT-18045</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92A493-114C-420D-8480-81401A9042C4}" type="datetime1">
              <a:rPr lang="en-US" smtClean="0"/>
              <a:t>10/28/2020</a:t>
            </a:fld>
            <a:endParaRPr lang="en-US" dirty="0"/>
          </a:p>
        </p:txBody>
      </p:sp>
      <p:sp>
        <p:nvSpPr>
          <p:cNvPr id="6" name="Footer Placeholder 5"/>
          <p:cNvSpPr>
            <a:spLocks noGrp="1"/>
          </p:cNvSpPr>
          <p:nvPr>
            <p:ph type="ftr" sz="quarter" idx="11"/>
          </p:nvPr>
        </p:nvSpPr>
        <p:spPr/>
        <p:txBody>
          <a:bodyPr/>
          <a:lstStyle/>
          <a:p>
            <a:r>
              <a:rPr lang="en-US" smtClean="0"/>
              <a:t>IT-18045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5EE0BA7-6658-4211-8C2C-1CB1FFB331B4}" type="datetime1">
              <a:rPr lang="en-US" smtClean="0"/>
              <a:t>10/28/2020</a:t>
            </a:fld>
            <a:endParaRPr lang="en-US" dirty="0"/>
          </a:p>
        </p:txBody>
      </p:sp>
      <p:sp>
        <p:nvSpPr>
          <p:cNvPr id="8" name="Footer Placeholder 7"/>
          <p:cNvSpPr>
            <a:spLocks noGrp="1"/>
          </p:cNvSpPr>
          <p:nvPr>
            <p:ph type="ftr" sz="quarter" idx="11"/>
          </p:nvPr>
        </p:nvSpPr>
        <p:spPr/>
        <p:txBody>
          <a:bodyPr/>
          <a:lstStyle/>
          <a:p>
            <a:r>
              <a:rPr lang="en-US" smtClean="0"/>
              <a:t>IT-18045</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468038-4097-46E8-8731-2F067A16E4B4}" type="datetime1">
              <a:rPr lang="en-US" smtClean="0"/>
              <a:t>10/28/2020</a:t>
            </a:fld>
            <a:endParaRPr lang="en-US" dirty="0"/>
          </a:p>
        </p:txBody>
      </p:sp>
      <p:sp>
        <p:nvSpPr>
          <p:cNvPr id="4" name="Footer Placeholder 3"/>
          <p:cNvSpPr>
            <a:spLocks noGrp="1"/>
          </p:cNvSpPr>
          <p:nvPr>
            <p:ph type="ftr" sz="quarter" idx="11"/>
          </p:nvPr>
        </p:nvSpPr>
        <p:spPr/>
        <p:txBody>
          <a:bodyPr/>
          <a:lstStyle/>
          <a:p>
            <a:r>
              <a:rPr lang="en-US" smtClean="0"/>
              <a:t>IT-18045</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8999D3-79E4-42CF-A2E4-6EC8ADFD0020}" type="datetime1">
              <a:rPr lang="en-US" smtClean="0"/>
              <a:t>10/28/2020</a:t>
            </a:fld>
            <a:endParaRPr lang="en-US" dirty="0"/>
          </a:p>
        </p:txBody>
      </p:sp>
      <p:sp>
        <p:nvSpPr>
          <p:cNvPr id="3" name="Footer Placeholder 2"/>
          <p:cNvSpPr>
            <a:spLocks noGrp="1"/>
          </p:cNvSpPr>
          <p:nvPr>
            <p:ph type="ftr" sz="quarter" idx="11"/>
          </p:nvPr>
        </p:nvSpPr>
        <p:spPr/>
        <p:txBody>
          <a:bodyPr/>
          <a:lstStyle/>
          <a:p>
            <a:r>
              <a:rPr lang="en-US" smtClean="0"/>
              <a:t>IT-18045</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A1580C6-3B60-4D89-A9A2-9E20BD5B85C7}" type="datetime1">
              <a:rPr lang="en-US" smtClean="0"/>
              <a:t>10/28/2020</a:t>
            </a:fld>
            <a:endParaRPr lang="en-US" dirty="0"/>
          </a:p>
        </p:txBody>
      </p:sp>
      <p:sp>
        <p:nvSpPr>
          <p:cNvPr id="6" name="Footer Placeholder 5"/>
          <p:cNvSpPr>
            <a:spLocks noGrp="1"/>
          </p:cNvSpPr>
          <p:nvPr>
            <p:ph type="ftr" sz="quarter" idx="11"/>
          </p:nvPr>
        </p:nvSpPr>
        <p:spPr/>
        <p:txBody>
          <a:bodyPr/>
          <a:lstStyle/>
          <a:p>
            <a:r>
              <a:rPr lang="en-US" smtClean="0"/>
              <a:t>IT-18045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D28DD1D-0F68-4842-90F5-864E636A3387}" type="datetime1">
              <a:rPr lang="en-US" smtClean="0"/>
              <a:t>10/28/2020</a:t>
            </a:fld>
            <a:endParaRPr lang="en-US" dirty="0"/>
          </a:p>
        </p:txBody>
      </p:sp>
      <p:sp>
        <p:nvSpPr>
          <p:cNvPr id="6" name="Footer Placeholder 5"/>
          <p:cNvSpPr>
            <a:spLocks noGrp="1"/>
          </p:cNvSpPr>
          <p:nvPr>
            <p:ph type="ftr" sz="quarter" idx="11"/>
          </p:nvPr>
        </p:nvSpPr>
        <p:spPr/>
        <p:txBody>
          <a:bodyPr/>
          <a:lstStyle/>
          <a:p>
            <a:r>
              <a:rPr lang="en-US" smtClean="0"/>
              <a:t>IT-18045</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BFC2F7F-6642-4FA8-A3AC-82899F0BF884}" type="datetime1">
              <a:rPr lang="en-US" smtClean="0"/>
              <a:t>10/28/2020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smtClean="0"/>
              <a:t>IT-18045</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33600" y="1654629"/>
            <a:ext cx="3492136" cy="2554545"/>
          </a:xfrm>
          <a:prstGeom prst="rect">
            <a:avLst/>
          </a:prstGeom>
        </p:spPr>
        <p:txBody>
          <a:bodyPr wrap="square">
            <a:spAutoFit/>
          </a:bodyPr>
          <a:lstStyle/>
          <a:p>
            <a:r>
              <a:rPr lang="en-US" dirty="0" smtClean="0">
                <a:solidFill>
                  <a:schemeClr val="accent4">
                    <a:lumMod val="50000"/>
                  </a:schemeClr>
                </a:solidFill>
                <a:latin typeface="Times New Roman" pitchFamily="18" charset="0"/>
                <a:cs typeface="Times New Roman" pitchFamily="18" charset="0"/>
              </a:rPr>
              <a:t> </a:t>
            </a:r>
            <a:r>
              <a:rPr lang="en-US" sz="2000" dirty="0" smtClean="0">
                <a:solidFill>
                  <a:schemeClr val="accent4">
                    <a:lumMod val="50000"/>
                  </a:schemeClr>
                </a:solidFill>
                <a:latin typeface="Algerian" panose="04020705040A02060702" pitchFamily="82" charset="0"/>
                <a:cs typeface="Times New Roman" pitchFamily="18" charset="0"/>
              </a:rPr>
              <a:t>Presented </a:t>
            </a:r>
            <a:r>
              <a:rPr lang="en-US" sz="2000" dirty="0">
                <a:solidFill>
                  <a:schemeClr val="accent4">
                    <a:lumMod val="50000"/>
                  </a:schemeClr>
                </a:solidFill>
                <a:latin typeface="Algerian" panose="04020705040A02060702" pitchFamily="82" charset="0"/>
                <a:cs typeface="Times New Roman" pitchFamily="18" charset="0"/>
              </a:rPr>
              <a:t>By:</a:t>
            </a:r>
          </a:p>
          <a:p>
            <a:pPr>
              <a:buNone/>
            </a:pPr>
            <a:r>
              <a:rPr lang="en-US" sz="2000" dirty="0">
                <a:solidFill>
                  <a:schemeClr val="accent4">
                    <a:lumMod val="50000"/>
                  </a:schemeClr>
                </a:solidFill>
                <a:latin typeface="Algerian" panose="04020705040A02060702" pitchFamily="82" charset="0"/>
                <a:cs typeface="Times New Roman" pitchFamily="18" charset="0"/>
              </a:rPr>
              <a:t>    Md. </a:t>
            </a:r>
            <a:r>
              <a:rPr lang="en-US" sz="2000" dirty="0" err="1">
                <a:solidFill>
                  <a:schemeClr val="accent4">
                    <a:lumMod val="50000"/>
                  </a:schemeClr>
                </a:solidFill>
                <a:latin typeface="Algerian" panose="04020705040A02060702" pitchFamily="82" charset="0"/>
                <a:cs typeface="Times New Roman" pitchFamily="18" charset="0"/>
              </a:rPr>
              <a:t>Ahadul</a:t>
            </a:r>
            <a:r>
              <a:rPr lang="en-US" sz="2000" dirty="0">
                <a:solidFill>
                  <a:schemeClr val="accent4">
                    <a:lumMod val="50000"/>
                  </a:schemeClr>
                </a:solidFill>
                <a:latin typeface="Algerian" panose="04020705040A02060702" pitchFamily="82" charset="0"/>
                <a:cs typeface="Times New Roman" pitchFamily="18" charset="0"/>
              </a:rPr>
              <a:t> </a:t>
            </a:r>
            <a:r>
              <a:rPr lang="en-US" sz="2000" dirty="0" err="1">
                <a:solidFill>
                  <a:schemeClr val="accent4">
                    <a:lumMod val="50000"/>
                  </a:schemeClr>
                </a:solidFill>
                <a:latin typeface="Algerian" panose="04020705040A02060702" pitchFamily="82" charset="0"/>
                <a:cs typeface="Times New Roman" pitchFamily="18" charset="0"/>
              </a:rPr>
              <a:t>Haque</a:t>
            </a:r>
            <a:endParaRPr lang="en-US" sz="2000" dirty="0">
              <a:solidFill>
                <a:schemeClr val="accent4">
                  <a:lumMod val="50000"/>
                </a:schemeClr>
              </a:solidFill>
              <a:latin typeface="Algerian" panose="04020705040A02060702" pitchFamily="82" charset="0"/>
              <a:cs typeface="Times New Roman" pitchFamily="18" charset="0"/>
            </a:endParaRPr>
          </a:p>
          <a:p>
            <a:pPr>
              <a:buNone/>
            </a:pPr>
            <a:r>
              <a:rPr lang="en-US" sz="2000" dirty="0">
                <a:solidFill>
                  <a:schemeClr val="accent4">
                    <a:lumMod val="50000"/>
                  </a:schemeClr>
                </a:solidFill>
                <a:latin typeface="Algerian" panose="04020705040A02060702" pitchFamily="82" charset="0"/>
                <a:cs typeface="Times New Roman" pitchFamily="18" charset="0"/>
              </a:rPr>
              <a:t>    </a:t>
            </a:r>
            <a:r>
              <a:rPr lang="en-US" sz="2000" dirty="0" smtClean="0">
                <a:solidFill>
                  <a:schemeClr val="accent4">
                    <a:lumMod val="50000"/>
                  </a:schemeClr>
                </a:solidFill>
                <a:latin typeface="Algerian" panose="04020705040A02060702" pitchFamily="82" charset="0"/>
                <a:cs typeface="Times New Roman" pitchFamily="18" charset="0"/>
              </a:rPr>
              <a:t>        IT-18045</a:t>
            </a:r>
          </a:p>
          <a:p>
            <a:pPr>
              <a:buNone/>
            </a:pPr>
            <a:r>
              <a:rPr lang="en-US" sz="2000" dirty="0" smtClean="0">
                <a:solidFill>
                  <a:schemeClr val="accent4">
                    <a:lumMod val="50000"/>
                  </a:schemeClr>
                </a:solidFill>
                <a:latin typeface="Algerian" panose="04020705040A02060702" pitchFamily="82" charset="0"/>
                <a:cs typeface="Times New Roman" pitchFamily="18" charset="0"/>
              </a:rPr>
              <a:t>                   &amp;</a:t>
            </a:r>
          </a:p>
          <a:p>
            <a:pPr>
              <a:buNone/>
            </a:pPr>
            <a:r>
              <a:rPr lang="en-US" sz="2000" dirty="0" smtClean="0">
                <a:solidFill>
                  <a:schemeClr val="accent4">
                    <a:lumMod val="50000"/>
                  </a:schemeClr>
                </a:solidFill>
                <a:latin typeface="Algerian" panose="04020705040A02060702" pitchFamily="82" charset="0"/>
                <a:cs typeface="Times New Roman" pitchFamily="18" charset="0"/>
              </a:rPr>
              <a:t>  Ali </a:t>
            </a:r>
            <a:r>
              <a:rPr lang="en-US" sz="2000" dirty="0" err="1" smtClean="0">
                <a:solidFill>
                  <a:schemeClr val="accent4">
                    <a:lumMod val="50000"/>
                  </a:schemeClr>
                </a:solidFill>
                <a:latin typeface="Algerian" panose="04020705040A02060702" pitchFamily="82" charset="0"/>
                <a:cs typeface="Times New Roman" pitchFamily="18" charset="0"/>
              </a:rPr>
              <a:t>Ashadullah</a:t>
            </a:r>
            <a:r>
              <a:rPr lang="en-US" sz="2000" dirty="0" smtClean="0">
                <a:solidFill>
                  <a:schemeClr val="accent4">
                    <a:lumMod val="50000"/>
                  </a:schemeClr>
                </a:solidFill>
                <a:latin typeface="Algerian" panose="04020705040A02060702" pitchFamily="82" charset="0"/>
                <a:cs typeface="Times New Roman" pitchFamily="18" charset="0"/>
              </a:rPr>
              <a:t> </a:t>
            </a:r>
            <a:r>
              <a:rPr lang="en-US" sz="2000" dirty="0" err="1" smtClean="0">
                <a:solidFill>
                  <a:schemeClr val="accent4">
                    <a:lumMod val="50000"/>
                  </a:schemeClr>
                </a:solidFill>
                <a:latin typeface="Algerian" panose="04020705040A02060702" pitchFamily="82" charset="0"/>
                <a:cs typeface="Times New Roman" pitchFamily="18" charset="0"/>
              </a:rPr>
              <a:t>Arif</a:t>
            </a:r>
            <a:endParaRPr lang="en-US" sz="2000" dirty="0" smtClean="0">
              <a:solidFill>
                <a:schemeClr val="accent4">
                  <a:lumMod val="50000"/>
                </a:schemeClr>
              </a:solidFill>
              <a:latin typeface="Algerian" panose="04020705040A02060702" pitchFamily="82" charset="0"/>
              <a:cs typeface="Times New Roman" pitchFamily="18" charset="0"/>
            </a:endParaRPr>
          </a:p>
          <a:p>
            <a:r>
              <a:rPr lang="en-US" sz="2000" dirty="0" smtClean="0">
                <a:solidFill>
                  <a:schemeClr val="accent4">
                    <a:lumMod val="50000"/>
                  </a:schemeClr>
                </a:solidFill>
                <a:latin typeface="Algerian" panose="04020705040A02060702" pitchFamily="82" charset="0"/>
                <a:cs typeface="Times New Roman" pitchFamily="18" charset="0"/>
              </a:rPr>
              <a:t>            IT-18031</a:t>
            </a:r>
            <a:endParaRPr lang="en-US" sz="2000" dirty="0">
              <a:solidFill>
                <a:schemeClr val="accent4">
                  <a:lumMod val="50000"/>
                </a:schemeClr>
              </a:solidFill>
              <a:latin typeface="Algerian" panose="04020705040A02060702" pitchFamily="82" charset="0"/>
              <a:cs typeface="Times New Roman" pitchFamily="18" charset="0"/>
            </a:endParaRPr>
          </a:p>
          <a:p>
            <a:pPr>
              <a:buNone/>
            </a:pPr>
            <a:r>
              <a:rPr lang="en-US" sz="2000" dirty="0">
                <a:solidFill>
                  <a:schemeClr val="accent4">
                    <a:lumMod val="50000"/>
                  </a:schemeClr>
                </a:solidFill>
                <a:latin typeface="Algerian" panose="04020705040A02060702" pitchFamily="82" charset="0"/>
                <a:cs typeface="Times New Roman" pitchFamily="18" charset="0"/>
              </a:rPr>
              <a:t>    </a:t>
            </a:r>
            <a:r>
              <a:rPr lang="en-US" sz="2000" dirty="0" smtClean="0">
                <a:solidFill>
                  <a:schemeClr val="accent4">
                    <a:lumMod val="50000"/>
                  </a:schemeClr>
                </a:solidFill>
                <a:latin typeface="Algerian" panose="04020705040A02060702" pitchFamily="82" charset="0"/>
                <a:cs typeface="Times New Roman" pitchFamily="18" charset="0"/>
              </a:rPr>
              <a:t>     Dept</a:t>
            </a:r>
            <a:r>
              <a:rPr lang="en-US" sz="2000" dirty="0">
                <a:solidFill>
                  <a:schemeClr val="accent4">
                    <a:lumMod val="50000"/>
                  </a:schemeClr>
                </a:solidFill>
                <a:latin typeface="Algerian" panose="04020705040A02060702" pitchFamily="82" charset="0"/>
                <a:cs typeface="Times New Roman" pitchFamily="18" charset="0"/>
              </a:rPr>
              <a:t>. Of ICT</a:t>
            </a:r>
          </a:p>
          <a:p>
            <a:pPr>
              <a:buNone/>
            </a:pPr>
            <a:r>
              <a:rPr lang="en-US" sz="2000" dirty="0">
                <a:solidFill>
                  <a:schemeClr val="accent4">
                    <a:lumMod val="50000"/>
                  </a:schemeClr>
                </a:solidFill>
                <a:latin typeface="Algerian" panose="04020705040A02060702" pitchFamily="82" charset="0"/>
                <a:cs typeface="Times New Roman" pitchFamily="18" charset="0"/>
              </a:rPr>
              <a:t>    </a:t>
            </a:r>
            <a:r>
              <a:rPr lang="en-US" sz="2000" dirty="0" smtClean="0">
                <a:solidFill>
                  <a:schemeClr val="accent4">
                    <a:lumMod val="50000"/>
                  </a:schemeClr>
                </a:solidFill>
                <a:latin typeface="Algerian" panose="04020705040A02060702" pitchFamily="82" charset="0"/>
                <a:cs typeface="Times New Roman" pitchFamily="18" charset="0"/>
              </a:rPr>
              <a:t>           MBSTU</a:t>
            </a:r>
            <a:endParaRPr lang="en-US" sz="2000" dirty="0">
              <a:solidFill>
                <a:schemeClr val="accent4">
                  <a:lumMod val="50000"/>
                </a:schemeClr>
              </a:solidFill>
              <a:latin typeface="Algerian" panose="04020705040A02060702" pitchFamily="82" charset="0"/>
              <a:cs typeface="Times New Roman" pitchFamily="18" charset="0"/>
            </a:endParaRPr>
          </a:p>
        </p:txBody>
      </p:sp>
      <p:sp>
        <p:nvSpPr>
          <p:cNvPr id="8" name="Rectangle 7"/>
          <p:cNvSpPr/>
          <p:nvPr/>
        </p:nvSpPr>
        <p:spPr>
          <a:xfrm>
            <a:off x="7271658" y="1654629"/>
            <a:ext cx="3927566" cy="1908215"/>
          </a:xfrm>
          <a:prstGeom prst="rect">
            <a:avLst/>
          </a:prstGeom>
        </p:spPr>
        <p:txBody>
          <a:bodyPr wrap="square">
            <a:spAutoFit/>
          </a:bodyPr>
          <a:lstStyle/>
          <a:p>
            <a:r>
              <a:rPr lang="en-US" sz="2000" dirty="0">
                <a:solidFill>
                  <a:schemeClr val="accent4">
                    <a:lumMod val="50000"/>
                  </a:schemeClr>
                </a:solidFill>
                <a:latin typeface="Algerian" panose="04020705040A02060702" pitchFamily="82" charset="0"/>
                <a:cs typeface="Times New Roman" pitchFamily="18" charset="0"/>
              </a:rPr>
              <a:t>Presented </a:t>
            </a:r>
            <a:r>
              <a:rPr lang="en-US" sz="2000" dirty="0" smtClean="0">
                <a:solidFill>
                  <a:schemeClr val="accent4">
                    <a:lumMod val="50000"/>
                  </a:schemeClr>
                </a:solidFill>
                <a:latin typeface="Algerian" panose="04020705040A02060702" pitchFamily="82" charset="0"/>
                <a:cs typeface="Times New Roman" pitchFamily="18" charset="0"/>
              </a:rPr>
              <a:t>To:</a:t>
            </a:r>
            <a:endParaRPr lang="en-US" sz="2000" dirty="0">
              <a:solidFill>
                <a:schemeClr val="accent4">
                  <a:lumMod val="50000"/>
                </a:schemeClr>
              </a:solidFill>
              <a:latin typeface="Algerian" panose="04020705040A02060702" pitchFamily="82" charset="0"/>
              <a:cs typeface="Times New Roman" pitchFamily="18" charset="0"/>
            </a:endParaRPr>
          </a:p>
          <a:p>
            <a:r>
              <a:rPr lang="en-US" sz="2000" dirty="0" smtClean="0">
                <a:solidFill>
                  <a:schemeClr val="accent4">
                    <a:lumMod val="50000"/>
                  </a:schemeClr>
                </a:solidFill>
                <a:latin typeface="Algerian" panose="04020705040A02060702" pitchFamily="82" charset="0"/>
                <a:cs typeface="Times New Roman" pitchFamily="18" charset="0"/>
              </a:rPr>
              <a:t>   </a:t>
            </a:r>
            <a:r>
              <a:rPr lang="en-US" sz="2000" dirty="0" err="1" smtClean="0">
                <a:solidFill>
                  <a:schemeClr val="accent4">
                    <a:lumMod val="50000"/>
                  </a:schemeClr>
                </a:solidFill>
                <a:latin typeface="Algerian" panose="04020705040A02060702" pitchFamily="82" charset="0"/>
              </a:rPr>
              <a:t>Nazrul</a:t>
            </a:r>
            <a:r>
              <a:rPr lang="en-US" sz="2000" dirty="0" smtClean="0">
                <a:solidFill>
                  <a:schemeClr val="accent4">
                    <a:lumMod val="50000"/>
                  </a:schemeClr>
                </a:solidFill>
                <a:latin typeface="Algerian" panose="04020705040A02060702" pitchFamily="82" charset="0"/>
              </a:rPr>
              <a:t> </a:t>
            </a:r>
            <a:r>
              <a:rPr lang="en-US" sz="2000" dirty="0">
                <a:solidFill>
                  <a:schemeClr val="accent4">
                    <a:lumMod val="50000"/>
                  </a:schemeClr>
                </a:solidFill>
                <a:latin typeface="Algerian" panose="04020705040A02060702" pitchFamily="82" charset="0"/>
              </a:rPr>
              <a:t>Islam</a:t>
            </a:r>
          </a:p>
          <a:p>
            <a:r>
              <a:rPr lang="en-US" sz="2000" dirty="0" smtClean="0">
                <a:solidFill>
                  <a:schemeClr val="accent4">
                    <a:lumMod val="50000"/>
                  </a:schemeClr>
                </a:solidFill>
                <a:latin typeface="Algerian" panose="04020705040A02060702" pitchFamily="82" charset="0"/>
              </a:rPr>
              <a:t>   Assistant </a:t>
            </a:r>
            <a:r>
              <a:rPr lang="en-US" sz="2000" dirty="0">
                <a:solidFill>
                  <a:schemeClr val="accent4">
                    <a:lumMod val="50000"/>
                  </a:schemeClr>
                </a:solidFill>
                <a:latin typeface="Algerian" panose="04020705040A02060702" pitchFamily="82" charset="0"/>
              </a:rPr>
              <a:t>Professor</a:t>
            </a:r>
          </a:p>
          <a:p>
            <a:r>
              <a:rPr lang="en-US" sz="2000" dirty="0" smtClean="0">
                <a:solidFill>
                  <a:schemeClr val="accent4">
                    <a:lumMod val="50000"/>
                  </a:schemeClr>
                </a:solidFill>
                <a:latin typeface="Algerian" panose="04020705040A02060702" pitchFamily="82" charset="0"/>
              </a:rPr>
              <a:t>   </a:t>
            </a:r>
            <a:r>
              <a:rPr lang="en-US" sz="2000" dirty="0" smtClean="0">
                <a:solidFill>
                  <a:schemeClr val="accent4">
                    <a:lumMod val="50000"/>
                  </a:schemeClr>
                </a:solidFill>
                <a:latin typeface="Algerian" panose="04020705040A02060702" pitchFamily="82" charset="0"/>
              </a:rPr>
              <a:t>Dept</a:t>
            </a:r>
            <a:r>
              <a:rPr lang="en-US" sz="2000" dirty="0">
                <a:solidFill>
                  <a:schemeClr val="accent4">
                    <a:lumMod val="50000"/>
                  </a:schemeClr>
                </a:solidFill>
                <a:latin typeface="Algerian" panose="04020705040A02060702" pitchFamily="82" charset="0"/>
              </a:rPr>
              <a:t>. of ICT</a:t>
            </a:r>
          </a:p>
          <a:p>
            <a:r>
              <a:rPr lang="en-US" sz="2000" dirty="0" smtClean="0">
                <a:solidFill>
                  <a:schemeClr val="accent4">
                    <a:lumMod val="50000"/>
                  </a:schemeClr>
                </a:solidFill>
                <a:latin typeface="Algerian" panose="04020705040A02060702" pitchFamily="82" charset="0"/>
              </a:rPr>
              <a:t>   </a:t>
            </a:r>
            <a:r>
              <a:rPr lang="en-US" sz="2000" dirty="0" smtClean="0">
                <a:solidFill>
                  <a:schemeClr val="accent4">
                    <a:lumMod val="50000"/>
                  </a:schemeClr>
                </a:solidFill>
                <a:latin typeface="Algerian" panose="04020705040A02060702" pitchFamily="82" charset="0"/>
              </a:rPr>
              <a:t>MBSTU</a:t>
            </a:r>
            <a:endParaRPr lang="en-US" dirty="0">
              <a:latin typeface="Algerian" panose="04020705040A02060702" pitchFamily="82" charset="0"/>
            </a:endParaRPr>
          </a:p>
          <a:p>
            <a:pPr>
              <a:buNone/>
            </a:pPr>
            <a:endParaRPr lang="en-US" dirty="0"/>
          </a:p>
        </p:txBody>
      </p:sp>
      <p:sp>
        <p:nvSpPr>
          <p:cNvPr id="10" name="Date Placeholder 9"/>
          <p:cNvSpPr>
            <a:spLocks noGrp="1"/>
          </p:cNvSpPr>
          <p:nvPr>
            <p:ph type="dt" sz="half" idx="10"/>
          </p:nvPr>
        </p:nvSpPr>
        <p:spPr>
          <a:xfrm>
            <a:off x="248194" y="6492875"/>
            <a:ext cx="2743200" cy="365125"/>
          </a:xfrm>
        </p:spPr>
        <p:txBody>
          <a:bodyPr/>
          <a:lstStyle/>
          <a:p>
            <a:fld id="{3F5836EA-1DC6-4911-8A86-5C57DC00C540}" type="datetime1">
              <a:rPr lang="en-US" sz="1400" b="1" smtClean="0"/>
              <a:t>10/28/2020</a:t>
            </a:fld>
            <a:endParaRPr lang="en-US" b="1" dirty="0"/>
          </a:p>
        </p:txBody>
      </p:sp>
      <p:sp>
        <p:nvSpPr>
          <p:cNvPr id="2" name="Rectangle 1"/>
          <p:cNvSpPr/>
          <p:nvPr/>
        </p:nvSpPr>
        <p:spPr>
          <a:xfrm>
            <a:off x="3730387" y="500573"/>
            <a:ext cx="1981633" cy="369332"/>
          </a:xfrm>
          <a:prstGeom prst="rect">
            <a:avLst/>
          </a:prstGeom>
        </p:spPr>
        <p:txBody>
          <a:bodyPr wrap="none">
            <a:spAutoFit/>
          </a:bodyPr>
          <a:lstStyle/>
          <a:p>
            <a:r>
              <a:rPr lang="en-US" b="1" dirty="0">
                <a:solidFill>
                  <a:srgbClr val="FF0000"/>
                </a:solidFill>
                <a:latin typeface="Times New Roman" pitchFamily="18" charset="0"/>
                <a:cs typeface="Times New Roman" pitchFamily="18" charset="0"/>
              </a:rPr>
              <a:t> </a:t>
            </a:r>
            <a:r>
              <a:rPr lang="en-US" b="1" dirty="0">
                <a:solidFill>
                  <a:schemeClr val="bg1">
                    <a:lumMod val="95000"/>
                    <a:lumOff val="5000"/>
                  </a:schemeClr>
                </a:solidFill>
                <a:latin typeface="Algerian" panose="04020705040A02060702" pitchFamily="82" charset="0"/>
                <a:cs typeface="Times New Roman" pitchFamily="18" charset="0"/>
              </a:rPr>
              <a:t>Course </a:t>
            </a:r>
            <a:r>
              <a:rPr lang="en-US" b="1" dirty="0" smtClean="0">
                <a:solidFill>
                  <a:schemeClr val="bg1">
                    <a:lumMod val="95000"/>
                    <a:lumOff val="5000"/>
                  </a:schemeClr>
                </a:solidFill>
                <a:latin typeface="Algerian" panose="04020705040A02060702" pitchFamily="82" charset="0"/>
                <a:cs typeface="Times New Roman" pitchFamily="18" charset="0"/>
              </a:rPr>
              <a:t>Title :  </a:t>
            </a:r>
            <a:endParaRPr lang="en-US" dirty="0">
              <a:solidFill>
                <a:schemeClr val="bg1">
                  <a:lumMod val="95000"/>
                  <a:lumOff val="5000"/>
                </a:schemeClr>
              </a:solidFill>
            </a:endParaRPr>
          </a:p>
        </p:txBody>
      </p:sp>
      <p:sp>
        <p:nvSpPr>
          <p:cNvPr id="3" name="Rectangle 2"/>
          <p:cNvSpPr/>
          <p:nvPr/>
        </p:nvSpPr>
        <p:spPr>
          <a:xfrm>
            <a:off x="5485554" y="500573"/>
            <a:ext cx="2440092" cy="369332"/>
          </a:xfrm>
          <a:prstGeom prst="rect">
            <a:avLst/>
          </a:prstGeom>
        </p:spPr>
        <p:txBody>
          <a:bodyPr wrap="none">
            <a:spAutoFit/>
          </a:bodyPr>
          <a:lstStyle/>
          <a:p>
            <a:r>
              <a:rPr lang="en-US" b="1" dirty="0">
                <a:solidFill>
                  <a:schemeClr val="bg2">
                    <a:lumMod val="50000"/>
                  </a:schemeClr>
                </a:solidFill>
                <a:latin typeface="Algerian" panose="04020705040A02060702" pitchFamily="82" charset="0"/>
              </a:rPr>
              <a:t>Computer Network</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8926" y="-25087"/>
            <a:ext cx="1193074" cy="1187393"/>
          </a:xfrm>
          <a:prstGeom prst="rect">
            <a:avLst/>
          </a:prstGeom>
        </p:spPr>
      </p:pic>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5" name="Rectangle 4"/>
          <p:cNvSpPr/>
          <p:nvPr/>
        </p:nvSpPr>
        <p:spPr>
          <a:xfrm>
            <a:off x="11113598" y="6461919"/>
            <a:ext cx="322524" cy="369332"/>
          </a:xfrm>
          <a:prstGeom prst="rect">
            <a:avLst/>
          </a:prstGeom>
        </p:spPr>
        <p:txBody>
          <a:bodyPr wrap="none">
            <a:spAutoFit/>
          </a:bodyPr>
          <a:lstStyle/>
          <a:p>
            <a:pPr>
              <a:buNone/>
            </a:pPr>
            <a:r>
              <a:rPr lang="en-US" dirty="0">
                <a:latin typeface="Algerian" panose="04020705040A02060702" pitchFamily="82" charset="0"/>
                <a:cs typeface="Times New Roman" pitchFamily="18" charset="0"/>
              </a:rPr>
              <a:t>1</a:t>
            </a:r>
          </a:p>
        </p:txBody>
      </p:sp>
    </p:spTree>
    <p:extLst>
      <p:ext uri="{BB962C8B-B14F-4D97-AF65-F5344CB8AC3E}">
        <p14:creationId xmlns:p14="http://schemas.microsoft.com/office/powerpoint/2010/main" val="3142385006"/>
      </p:ext>
    </p:extLst>
  </p:cSld>
  <p:clrMapOvr>
    <a:masterClrMapping/>
  </p:clrMapOvr>
  <mc:AlternateContent xmlns:mc="http://schemas.openxmlformats.org/markup-compatibility/2006" xmlns:p14="http://schemas.microsoft.com/office/powerpoint/2010/main">
    <mc:Choice Requires="p14">
      <p:transition spd="slow" p14:dur="2000" advTm="39397"/>
    </mc:Choice>
    <mc:Fallback xmlns="">
      <p:transition spd="slow" advTm="39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29433" y="6463029"/>
            <a:ext cx="2743200" cy="365125"/>
          </a:xfrm>
        </p:spPr>
        <p:txBody>
          <a:bodyPr/>
          <a:lstStyle/>
          <a:p>
            <a:fld id="{DD8999D3-79E4-42CF-A2E4-6EC8ADFD0020}" type="datetime1">
              <a:rPr lang="en-US" sz="1200" smtClean="0"/>
              <a:t>10/28/2020</a:t>
            </a:fld>
            <a:endParaRPr lang="en-US" sz="1200" dirty="0"/>
          </a:p>
        </p:txBody>
      </p:sp>
      <p:sp>
        <p:nvSpPr>
          <p:cNvPr id="4" name="Slide Number Placeholder 3"/>
          <p:cNvSpPr>
            <a:spLocks noGrp="1"/>
          </p:cNvSpPr>
          <p:nvPr>
            <p:ph type="sldNum" sz="quarter" idx="12"/>
          </p:nvPr>
        </p:nvSpPr>
        <p:spPr>
          <a:xfrm>
            <a:off x="10659498" y="6463028"/>
            <a:ext cx="771089" cy="365125"/>
          </a:xfrm>
        </p:spPr>
        <p:txBody>
          <a:bodyPr/>
          <a:lstStyle/>
          <a:p>
            <a:fld id="{6D22F896-40B5-4ADD-8801-0D06FADFA095}" type="slidenum">
              <a:rPr lang="en-US" sz="1400" smtClean="0"/>
              <a:t>10</a:t>
            </a:fld>
            <a:endParaRPr lang="en-US" sz="1400" dirty="0"/>
          </a:p>
        </p:txBody>
      </p:sp>
      <p:sp>
        <p:nvSpPr>
          <p:cNvPr id="5" name="Rectangle 4"/>
          <p:cNvSpPr/>
          <p:nvPr/>
        </p:nvSpPr>
        <p:spPr>
          <a:xfrm>
            <a:off x="3600450" y="443984"/>
            <a:ext cx="5324475" cy="523220"/>
          </a:xfrm>
          <a:prstGeom prst="rect">
            <a:avLst/>
          </a:prstGeom>
        </p:spPr>
        <p:txBody>
          <a:bodyPr wrap="square">
            <a:spAutoFit/>
          </a:bodyPr>
          <a:lstStyle/>
          <a:p>
            <a:r>
              <a:rPr lang="en-US" sz="2800" dirty="0" smtClean="0">
                <a:solidFill>
                  <a:srgbClr val="FF0000"/>
                </a:solidFill>
                <a:latin typeface="Arial Black" panose="020B0A04020102020204" pitchFamily="34" charset="0"/>
              </a:rPr>
              <a:t>Software </a:t>
            </a:r>
            <a:r>
              <a:rPr lang="en-US" sz="2800" dirty="0">
                <a:solidFill>
                  <a:srgbClr val="FF0000"/>
                </a:solidFill>
                <a:latin typeface="Arial Black" panose="020B0A04020102020204" pitchFamily="34" charset="0"/>
              </a:rPr>
              <a:t>Of 5G</a:t>
            </a:r>
          </a:p>
        </p:txBody>
      </p:sp>
      <p:sp>
        <p:nvSpPr>
          <p:cNvPr id="6" name="TextBox 5"/>
          <p:cNvSpPr txBox="1"/>
          <p:nvPr/>
        </p:nvSpPr>
        <p:spPr>
          <a:xfrm>
            <a:off x="2228850" y="1834242"/>
            <a:ext cx="8191500" cy="3000821"/>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dirty="0" smtClean="0">
                <a:solidFill>
                  <a:schemeClr val="bg1">
                    <a:lumMod val="95000"/>
                    <a:lumOff val="5000"/>
                  </a:schemeClr>
                </a:solidFill>
              </a:rPr>
              <a:t>5G will be single unified standard of different wireless networks, including LAN technologies, LAN/WAN , WWWW – World Wide Wireless Web, unified  IP &amp; Seamless combination of broadband.</a:t>
            </a:r>
          </a:p>
          <a:p>
            <a:pPr marL="342900" indent="-342900">
              <a:lnSpc>
                <a:spcPct val="300000"/>
              </a:lnSpc>
              <a:buFont typeface="Wingdings" panose="05000000000000000000" pitchFamily="2" charset="2"/>
              <a:buChar char="v"/>
            </a:pPr>
            <a:r>
              <a:rPr lang="en-US" dirty="0" smtClean="0">
                <a:solidFill>
                  <a:schemeClr val="bg1">
                    <a:lumMod val="95000"/>
                    <a:lumOff val="5000"/>
                  </a:schemeClr>
                </a:solidFill>
              </a:rPr>
              <a:t>Software defined radio, encryption, Anti – virus.</a:t>
            </a:r>
          </a:p>
          <a:p>
            <a:pPr marL="342900" indent="-342900">
              <a:lnSpc>
                <a:spcPct val="300000"/>
              </a:lnSpc>
              <a:buFont typeface="Wingdings" panose="05000000000000000000" pitchFamily="2" charset="2"/>
              <a:buChar char="v"/>
            </a:pPr>
            <a:r>
              <a:rPr lang="en-US" dirty="0" smtClean="0">
                <a:solidFill>
                  <a:schemeClr val="bg1">
                    <a:lumMod val="95000"/>
                    <a:lumOff val="5000"/>
                  </a:schemeClr>
                </a:solidFill>
              </a:rPr>
              <a:t>High resolution for crazy phone users.</a:t>
            </a:r>
            <a:endParaRPr lang="en-US" dirty="0">
              <a:solidFill>
                <a:schemeClr val="bg1">
                  <a:lumMod val="95000"/>
                  <a:lumOff val="5000"/>
                </a:scheme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3212" y="0"/>
            <a:ext cx="1408788" cy="1402080"/>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81026456"/>
      </p:ext>
    </p:extLst>
  </p:cSld>
  <p:clrMapOvr>
    <a:masterClrMapping/>
  </p:clrMapOvr>
  <mc:AlternateContent xmlns:mc="http://schemas.openxmlformats.org/markup-compatibility/2006" xmlns:p14="http://schemas.microsoft.com/office/powerpoint/2010/main">
    <mc:Choice Requires="p14">
      <p:transition spd="slow" p14:dur="2000" advTm="34935"/>
    </mc:Choice>
    <mc:Fallback xmlns="">
      <p:transition spd="slow" advTm="34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72976" y="6532698"/>
            <a:ext cx="2743200" cy="365125"/>
          </a:xfrm>
        </p:spPr>
        <p:txBody>
          <a:bodyPr/>
          <a:lstStyle/>
          <a:p>
            <a:fld id="{DD8999D3-79E4-42CF-A2E4-6EC8ADFD0020}" type="datetime1">
              <a:rPr lang="en-US" sz="1200" smtClean="0"/>
              <a:t>10/28/2020</a:t>
            </a:fld>
            <a:endParaRPr lang="en-US" dirty="0"/>
          </a:p>
        </p:txBody>
      </p:sp>
      <p:sp>
        <p:nvSpPr>
          <p:cNvPr id="4" name="Slide Number Placeholder 3"/>
          <p:cNvSpPr>
            <a:spLocks noGrp="1"/>
          </p:cNvSpPr>
          <p:nvPr>
            <p:ph type="sldNum" sz="quarter" idx="12"/>
          </p:nvPr>
        </p:nvSpPr>
        <p:spPr>
          <a:xfrm>
            <a:off x="10650789" y="6492874"/>
            <a:ext cx="771089" cy="365125"/>
          </a:xfrm>
        </p:spPr>
        <p:txBody>
          <a:bodyPr/>
          <a:lstStyle/>
          <a:p>
            <a:fld id="{6D22F896-40B5-4ADD-8801-0D06FADFA095}" type="slidenum">
              <a:rPr lang="en-US" sz="1400" smtClean="0"/>
              <a:t>11</a:t>
            </a:fld>
            <a:endParaRPr lang="en-US" sz="1400" dirty="0"/>
          </a:p>
        </p:txBody>
      </p:sp>
      <p:sp>
        <p:nvSpPr>
          <p:cNvPr id="5" name="TextBox 4"/>
          <p:cNvSpPr txBox="1"/>
          <p:nvPr/>
        </p:nvSpPr>
        <p:spPr>
          <a:xfrm>
            <a:off x="4086224" y="304681"/>
            <a:ext cx="6429375" cy="800219"/>
          </a:xfrm>
          <a:prstGeom prst="rect">
            <a:avLst/>
          </a:prstGeom>
          <a:noFill/>
        </p:spPr>
        <p:txBody>
          <a:bodyPr wrap="square" rtlCol="0">
            <a:spAutoFit/>
          </a:bodyPr>
          <a:lstStyle/>
          <a:p>
            <a:r>
              <a:rPr lang="en-US" sz="2800" dirty="0" smtClean="0">
                <a:solidFill>
                  <a:srgbClr val="FF0000"/>
                </a:solidFill>
                <a:latin typeface="Arial Black" panose="020B0A04020102020204" pitchFamily="34" charset="0"/>
              </a:rPr>
              <a:t>Features Of </a:t>
            </a:r>
            <a:r>
              <a:rPr lang="en-US" sz="2800" dirty="0">
                <a:solidFill>
                  <a:srgbClr val="FF0000"/>
                </a:solidFill>
                <a:latin typeface="Arial Black" panose="020B0A04020102020204" pitchFamily="34" charset="0"/>
              </a:rPr>
              <a:t>5G</a:t>
            </a:r>
          </a:p>
          <a:p>
            <a:endParaRPr lang="en-US" dirty="0"/>
          </a:p>
        </p:txBody>
      </p:sp>
      <p:sp>
        <p:nvSpPr>
          <p:cNvPr id="6" name="TextBox 5"/>
          <p:cNvSpPr txBox="1"/>
          <p:nvPr/>
        </p:nvSpPr>
        <p:spPr>
          <a:xfrm>
            <a:off x="2268353" y="1104900"/>
            <a:ext cx="9153525" cy="5078313"/>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High resolution for crazy cell phone users.</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Bi – directional large BW.</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Less traffic.</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25 Mbps connectivity speed.</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Enhanced &amp; available connectivity just about the world.</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Uploading &amp; Downloading speed of 5G touching the pack(up to 1 </a:t>
            </a:r>
            <a:r>
              <a:rPr lang="en-US" dirty="0" err="1" smtClean="0">
                <a:solidFill>
                  <a:schemeClr val="bg1">
                    <a:lumMod val="95000"/>
                    <a:lumOff val="5000"/>
                  </a:schemeClr>
                </a:solidFill>
              </a:rPr>
              <a:t>Gbps</a:t>
            </a:r>
            <a:r>
              <a:rPr lang="en-US" dirty="0" smtClean="0">
                <a:solidFill>
                  <a:schemeClr val="bg1">
                    <a:lumMod val="95000"/>
                    <a:lumOff val="5000"/>
                  </a:schemeClr>
                </a:solidFill>
              </a:rPr>
              <a:t>).</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Better &amp; fast solution.</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Support virtual private networks.</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High quality service based on policy to avoid error.</a:t>
            </a:r>
            <a:endParaRPr lang="en-US" dirty="0">
              <a:solidFill>
                <a:schemeClr val="bg1">
                  <a:lumMod val="95000"/>
                  <a:lumOff val="5000"/>
                </a:scheme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7702" y="0"/>
            <a:ext cx="1454298" cy="1447373"/>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4208963"/>
      </p:ext>
    </p:extLst>
  </p:cSld>
  <p:clrMapOvr>
    <a:masterClrMapping/>
  </p:clrMapOvr>
  <mc:AlternateContent xmlns:mc="http://schemas.openxmlformats.org/markup-compatibility/2006" xmlns:p14="http://schemas.microsoft.com/office/powerpoint/2010/main">
    <mc:Choice Requires="p14">
      <p:transition spd="slow" p14:dur="2000" advTm="42428"/>
    </mc:Choice>
    <mc:Fallback xmlns="">
      <p:transition spd="slow" advTm="42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29433" y="6492875"/>
            <a:ext cx="2743200" cy="365125"/>
          </a:xfrm>
        </p:spPr>
        <p:txBody>
          <a:bodyPr/>
          <a:lstStyle/>
          <a:p>
            <a:fld id="{DD8999D3-79E4-42CF-A2E4-6EC8ADFD0020}" type="datetime1">
              <a:rPr lang="en-US" sz="1200" smtClean="0"/>
              <a:t>10/28/2020</a:t>
            </a:fld>
            <a:endParaRPr lang="en-US" dirty="0"/>
          </a:p>
        </p:txBody>
      </p:sp>
      <p:sp>
        <p:nvSpPr>
          <p:cNvPr id="4" name="Slide Number Placeholder 3"/>
          <p:cNvSpPr>
            <a:spLocks noGrp="1"/>
          </p:cNvSpPr>
          <p:nvPr>
            <p:ph type="sldNum" sz="quarter" idx="12"/>
          </p:nvPr>
        </p:nvSpPr>
        <p:spPr>
          <a:xfrm>
            <a:off x="10668207" y="6463028"/>
            <a:ext cx="771089" cy="365125"/>
          </a:xfrm>
        </p:spPr>
        <p:txBody>
          <a:bodyPr/>
          <a:lstStyle/>
          <a:p>
            <a:fld id="{6D22F896-40B5-4ADD-8801-0D06FADFA095}" type="slidenum">
              <a:rPr lang="en-US" sz="1400" smtClean="0"/>
              <a:t>12</a:t>
            </a:fld>
            <a:endParaRPr lang="en-US" sz="1400" dirty="0"/>
          </a:p>
        </p:txBody>
      </p:sp>
      <p:sp>
        <p:nvSpPr>
          <p:cNvPr id="5" name="Rectangle 4"/>
          <p:cNvSpPr/>
          <p:nvPr/>
        </p:nvSpPr>
        <p:spPr>
          <a:xfrm>
            <a:off x="3924300" y="282059"/>
            <a:ext cx="3296268" cy="461665"/>
          </a:xfrm>
          <a:prstGeom prst="rect">
            <a:avLst/>
          </a:prstGeom>
        </p:spPr>
        <p:txBody>
          <a:bodyPr wrap="square">
            <a:spAutoFit/>
          </a:bodyPr>
          <a:lstStyle/>
          <a:p>
            <a:r>
              <a:rPr lang="en-US" sz="2400" dirty="0" smtClean="0">
                <a:solidFill>
                  <a:srgbClr val="FF0000"/>
                </a:solidFill>
                <a:latin typeface="Arial Black" panose="020B0A04020102020204" pitchFamily="34" charset="0"/>
              </a:rPr>
              <a:t>Advantage Of </a:t>
            </a:r>
            <a:r>
              <a:rPr lang="en-US" sz="2400" dirty="0">
                <a:solidFill>
                  <a:srgbClr val="FF0000"/>
                </a:solidFill>
                <a:latin typeface="Arial Black" panose="020B0A04020102020204" pitchFamily="34" charset="0"/>
              </a:rPr>
              <a:t>5G</a:t>
            </a:r>
          </a:p>
        </p:txBody>
      </p:sp>
      <p:sp>
        <p:nvSpPr>
          <p:cNvPr id="6" name="TextBox 5"/>
          <p:cNvSpPr txBox="1"/>
          <p:nvPr/>
        </p:nvSpPr>
        <p:spPr>
          <a:xfrm>
            <a:off x="2356692" y="1390650"/>
            <a:ext cx="7244508" cy="3970318"/>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Data BW of 1 </a:t>
            </a:r>
            <a:r>
              <a:rPr lang="en-US" dirty="0" err="1" smtClean="0">
                <a:solidFill>
                  <a:schemeClr val="bg1">
                    <a:lumMod val="95000"/>
                    <a:lumOff val="5000"/>
                  </a:schemeClr>
                </a:solidFill>
              </a:rPr>
              <a:t>Gbps</a:t>
            </a:r>
            <a:r>
              <a:rPr lang="en-US" dirty="0" smtClean="0">
                <a:solidFill>
                  <a:schemeClr val="bg1">
                    <a:lumMod val="95000"/>
                    <a:lumOff val="5000"/>
                  </a:schemeClr>
                </a:solidFill>
              </a:rPr>
              <a:t> of higher.</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Globally accessible .</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Dynamic information access.</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Available at low cost.</a:t>
            </a:r>
          </a:p>
          <a:p>
            <a:pPr marL="285750" indent="-285750">
              <a:lnSpc>
                <a:spcPct val="200000"/>
              </a:lnSpc>
              <a:buFont typeface="Wingdings" panose="05000000000000000000" pitchFamily="2" charset="2"/>
              <a:buChar char="Ø"/>
            </a:pPr>
            <a:r>
              <a:rPr lang="en-US" dirty="0">
                <a:solidFill>
                  <a:schemeClr val="bg1">
                    <a:lumMod val="95000"/>
                    <a:lumOff val="5000"/>
                  </a:schemeClr>
                </a:solidFill>
              </a:rPr>
              <a:t>Easily manageable with the previous generations</a:t>
            </a:r>
            <a:r>
              <a:rPr lang="en-US" dirty="0" smtClean="0">
                <a:solidFill>
                  <a:schemeClr val="bg1">
                    <a:lumMod val="95000"/>
                    <a:lumOff val="5000"/>
                  </a:schemeClr>
                </a:solidFill>
              </a:rPr>
              <a:t>.</a:t>
            </a:r>
          </a:p>
          <a:p>
            <a:pPr marL="285750" indent="-285750">
              <a:lnSpc>
                <a:spcPct val="200000"/>
              </a:lnSpc>
              <a:buFont typeface="Wingdings" panose="05000000000000000000" pitchFamily="2" charset="2"/>
              <a:buChar char="Ø"/>
            </a:pPr>
            <a:r>
              <a:rPr lang="en-US" dirty="0">
                <a:solidFill>
                  <a:schemeClr val="bg1">
                    <a:lumMod val="95000"/>
                    <a:lumOff val="5000"/>
                  </a:schemeClr>
                </a:solidFill>
              </a:rPr>
              <a:t>Most likely, will provide a huge broadcasting data (in Gigabit), which will support more than 60,000 connections.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6966" y="1"/>
            <a:ext cx="1225033" cy="1219200"/>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10481555"/>
      </p:ext>
    </p:extLst>
  </p:cSld>
  <p:clrMapOvr>
    <a:masterClrMapping/>
  </p:clrMapOvr>
  <mc:AlternateContent xmlns:mc="http://schemas.openxmlformats.org/markup-compatibility/2006" xmlns:p14="http://schemas.microsoft.com/office/powerpoint/2010/main">
    <mc:Choice Requires="p14">
      <p:transition spd="slow" p14:dur="2000" advTm="41431"/>
    </mc:Choice>
    <mc:Fallback xmlns="">
      <p:transition spd="slow" advTm="41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90393" y="6480446"/>
            <a:ext cx="2743200" cy="365125"/>
          </a:xfrm>
        </p:spPr>
        <p:txBody>
          <a:bodyPr/>
          <a:lstStyle/>
          <a:p>
            <a:fld id="{DD8999D3-79E4-42CF-A2E4-6EC8ADFD0020}" type="datetime1">
              <a:rPr lang="en-US" sz="1200" smtClean="0"/>
              <a:t>10/28/2020</a:t>
            </a:fld>
            <a:endParaRPr lang="en-US" dirty="0"/>
          </a:p>
        </p:txBody>
      </p:sp>
      <p:sp>
        <p:nvSpPr>
          <p:cNvPr id="4" name="Slide Number Placeholder 3"/>
          <p:cNvSpPr>
            <a:spLocks noGrp="1"/>
          </p:cNvSpPr>
          <p:nvPr>
            <p:ph type="sldNum" sz="quarter" idx="12"/>
          </p:nvPr>
        </p:nvSpPr>
        <p:spPr>
          <a:xfrm>
            <a:off x="10696303" y="6480444"/>
            <a:ext cx="771089" cy="365125"/>
          </a:xfrm>
        </p:spPr>
        <p:txBody>
          <a:bodyPr/>
          <a:lstStyle/>
          <a:p>
            <a:fld id="{6D22F896-40B5-4ADD-8801-0D06FADFA095}" type="slidenum">
              <a:rPr lang="en-US" sz="1400" smtClean="0"/>
              <a:t>13</a:t>
            </a:fld>
            <a:endParaRPr lang="en-US" sz="1400" dirty="0"/>
          </a:p>
        </p:txBody>
      </p:sp>
      <p:sp>
        <p:nvSpPr>
          <p:cNvPr id="5" name="Rectangle 4"/>
          <p:cNvSpPr/>
          <p:nvPr/>
        </p:nvSpPr>
        <p:spPr>
          <a:xfrm>
            <a:off x="4164595" y="558284"/>
            <a:ext cx="3160096" cy="461665"/>
          </a:xfrm>
          <a:prstGeom prst="rect">
            <a:avLst/>
          </a:prstGeom>
        </p:spPr>
        <p:txBody>
          <a:bodyPr wrap="none">
            <a:spAutoFit/>
          </a:bodyPr>
          <a:lstStyle/>
          <a:p>
            <a:r>
              <a:rPr lang="en-US" sz="2400" dirty="0" smtClean="0">
                <a:solidFill>
                  <a:srgbClr val="FF0000"/>
                </a:solidFill>
                <a:latin typeface="Arial Black" panose="020B0A04020102020204" pitchFamily="34" charset="0"/>
              </a:rPr>
              <a:t>Application Of </a:t>
            </a:r>
            <a:r>
              <a:rPr lang="en-US" sz="2400" dirty="0">
                <a:solidFill>
                  <a:srgbClr val="FF0000"/>
                </a:solidFill>
                <a:latin typeface="Arial Black" panose="020B0A04020102020204" pitchFamily="34" charset="0"/>
              </a:rPr>
              <a:t>5G</a:t>
            </a:r>
          </a:p>
        </p:txBody>
      </p:sp>
      <p:sp>
        <p:nvSpPr>
          <p:cNvPr id="6" name="TextBox 5"/>
          <p:cNvSpPr txBox="1"/>
          <p:nvPr/>
        </p:nvSpPr>
        <p:spPr>
          <a:xfrm>
            <a:off x="2552700" y="1495425"/>
            <a:ext cx="9105900" cy="3337067"/>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Wearable devices with AI(Artificial Intelligence) capabilities.</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Global networks.</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Media independent handover.</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Radio resource management.</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VoIP (Voice </a:t>
            </a:r>
            <a:r>
              <a:rPr lang="en-US" dirty="0" err="1" smtClean="0">
                <a:solidFill>
                  <a:schemeClr val="bg1">
                    <a:lumMod val="95000"/>
                    <a:lumOff val="5000"/>
                  </a:schemeClr>
                </a:solidFill>
              </a:rPr>
              <a:t>ove</a:t>
            </a:r>
            <a:r>
              <a:rPr lang="en-US" dirty="0" smtClean="0">
                <a:solidFill>
                  <a:schemeClr val="bg1">
                    <a:lumMod val="95000"/>
                    <a:lumOff val="5000"/>
                  </a:schemeClr>
                </a:solidFill>
              </a:rPr>
              <a:t> IP) enabled devices.</a:t>
            </a:r>
          </a:p>
          <a:p>
            <a:pPr marL="285750" indent="-285750">
              <a:lnSpc>
                <a:spcPct val="200000"/>
              </a:lnSpc>
              <a:buFont typeface="Wingdings" panose="05000000000000000000" pitchFamily="2" charset="2"/>
              <a:buChar char="Ø"/>
            </a:pPr>
            <a:r>
              <a:rPr lang="en-US" dirty="0" smtClean="0">
                <a:solidFill>
                  <a:schemeClr val="bg1">
                    <a:lumMod val="95000"/>
                    <a:lumOff val="5000"/>
                  </a:schemeClr>
                </a:solidFill>
              </a:rPr>
              <a:t>With 6</a:t>
            </a:r>
            <a:r>
              <a:rPr lang="en-US" baseline="30000" dirty="0" smtClean="0">
                <a:solidFill>
                  <a:schemeClr val="bg1">
                    <a:lumMod val="95000"/>
                    <a:lumOff val="5000"/>
                  </a:schemeClr>
                </a:solidFill>
              </a:rPr>
              <a:t>th</a:t>
            </a:r>
            <a:r>
              <a:rPr lang="en-US" dirty="0" smtClean="0">
                <a:solidFill>
                  <a:schemeClr val="bg1">
                    <a:lumMod val="95000"/>
                    <a:lumOff val="5000"/>
                  </a:schemeClr>
                </a:solidFill>
              </a:rPr>
              <a:t> sense technology.</a:t>
            </a:r>
            <a:endParaRPr lang="en-US" dirty="0">
              <a:solidFill>
                <a:schemeClr val="bg1">
                  <a:lumMod val="95000"/>
                  <a:lumOff val="5000"/>
                </a:schemeClr>
              </a:solidFill>
            </a:endParaRPr>
          </a:p>
        </p:txBody>
      </p:sp>
      <p:pic>
        <p:nvPicPr>
          <p:cNvPr id="7" name="Picture 6"/>
          <p:cNvPicPr>
            <a:picLocks noChangeAspect="1"/>
          </p:cNvPicPr>
          <p:nvPr/>
        </p:nvPicPr>
        <p:blipFill>
          <a:blip r:embed="rId4"/>
          <a:stretch>
            <a:fillRect/>
          </a:stretch>
        </p:blipFill>
        <p:spPr>
          <a:xfrm>
            <a:off x="8524875" y="2741754"/>
            <a:ext cx="1885357" cy="1890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6342" y="0"/>
            <a:ext cx="1175657" cy="1170059"/>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03682048"/>
      </p:ext>
    </p:extLst>
  </p:cSld>
  <p:clrMapOvr>
    <a:masterClrMapping/>
  </p:clrMapOvr>
  <mc:AlternateContent xmlns:mc="http://schemas.openxmlformats.org/markup-compatibility/2006" xmlns:p14="http://schemas.microsoft.com/office/powerpoint/2010/main">
    <mc:Choice Requires="p14">
      <p:transition spd="slow" p14:dur="2000" advTm="44974"/>
    </mc:Choice>
    <mc:Fallback xmlns="">
      <p:transition spd="slow" advTm="44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72977" y="6497864"/>
            <a:ext cx="2743200" cy="365125"/>
          </a:xfrm>
        </p:spPr>
        <p:txBody>
          <a:bodyPr/>
          <a:lstStyle/>
          <a:p>
            <a:fld id="{DD8999D3-79E4-42CF-A2E4-6EC8ADFD0020}" type="datetime1">
              <a:rPr lang="en-US" sz="1200" smtClean="0"/>
              <a:t>10/28/2020</a:t>
            </a:fld>
            <a:endParaRPr lang="en-US" dirty="0"/>
          </a:p>
        </p:txBody>
      </p:sp>
      <p:sp>
        <p:nvSpPr>
          <p:cNvPr id="4" name="Slide Number Placeholder 3"/>
          <p:cNvSpPr>
            <a:spLocks noGrp="1"/>
          </p:cNvSpPr>
          <p:nvPr>
            <p:ph type="sldNum" sz="quarter" idx="12"/>
          </p:nvPr>
        </p:nvSpPr>
        <p:spPr>
          <a:xfrm>
            <a:off x="10685624" y="6492875"/>
            <a:ext cx="771089" cy="365125"/>
          </a:xfrm>
        </p:spPr>
        <p:txBody>
          <a:bodyPr/>
          <a:lstStyle/>
          <a:p>
            <a:fld id="{6D22F896-40B5-4ADD-8801-0D06FADFA095}" type="slidenum">
              <a:rPr lang="en-US" sz="1400" smtClean="0"/>
              <a:t>14</a:t>
            </a:fld>
            <a:endParaRPr lang="en-US" dirty="0"/>
          </a:p>
        </p:txBody>
      </p:sp>
      <p:sp>
        <p:nvSpPr>
          <p:cNvPr id="5" name="Rectangle 4"/>
          <p:cNvSpPr/>
          <p:nvPr/>
        </p:nvSpPr>
        <p:spPr>
          <a:xfrm>
            <a:off x="3619695" y="284069"/>
            <a:ext cx="6067897" cy="400110"/>
          </a:xfrm>
          <a:prstGeom prst="rect">
            <a:avLst/>
          </a:prstGeom>
        </p:spPr>
        <p:txBody>
          <a:bodyPr wrap="square">
            <a:spAutoFit/>
          </a:bodyPr>
          <a:lstStyle/>
          <a:p>
            <a:r>
              <a:rPr lang="en-US" sz="2000" dirty="0" smtClean="0">
                <a:solidFill>
                  <a:srgbClr val="FF0000"/>
                </a:solidFill>
                <a:latin typeface="Arial Black" panose="020B0A04020102020204" pitchFamily="34" charset="0"/>
              </a:rPr>
              <a:t>Bonus Topic:  </a:t>
            </a:r>
            <a:r>
              <a:rPr lang="en-US" sz="2000" dirty="0" smtClean="0">
                <a:solidFill>
                  <a:schemeClr val="accent5">
                    <a:lumMod val="50000"/>
                  </a:schemeClr>
                </a:solidFill>
                <a:latin typeface="Arial Black" panose="020B0A04020102020204" pitchFamily="34" charset="0"/>
              </a:rPr>
              <a:t>5G and Our Country.</a:t>
            </a:r>
            <a:endParaRPr lang="en-US" sz="2000" dirty="0">
              <a:solidFill>
                <a:schemeClr val="accent5">
                  <a:lumMod val="50000"/>
                </a:schemeClr>
              </a:solidFill>
              <a:latin typeface="Arial Black" panose="020B0A04020102020204" pitchFamily="34" charset="0"/>
            </a:endParaRPr>
          </a:p>
        </p:txBody>
      </p:sp>
      <p:sp>
        <p:nvSpPr>
          <p:cNvPr id="6" name="TextBox 5"/>
          <p:cNvSpPr txBox="1"/>
          <p:nvPr/>
        </p:nvSpPr>
        <p:spPr>
          <a:xfrm>
            <a:off x="1335677" y="1195071"/>
            <a:ext cx="9525000" cy="1427763"/>
          </a:xfrm>
          <a:prstGeom prst="rect">
            <a:avLst/>
          </a:prstGeom>
          <a:noFill/>
        </p:spPr>
        <p:txBody>
          <a:bodyPr wrap="square" rtlCol="0">
            <a:spAutoFit/>
          </a:bodyPr>
          <a:lstStyle/>
          <a:p>
            <a:pPr>
              <a:lnSpc>
                <a:spcPct val="150000"/>
              </a:lnSpc>
            </a:pPr>
            <a:r>
              <a:rPr lang="en-US" sz="2000" dirty="0">
                <a:solidFill>
                  <a:schemeClr val="bg1">
                    <a:lumMod val="95000"/>
                    <a:lumOff val="5000"/>
                  </a:schemeClr>
                </a:solidFill>
              </a:rPr>
              <a:t>Only six percent of the total mobile network users of Bangladesh in 2025 will enjoy Fifth Generation (5G) internet services, according to global mobile communication industry GSM Association (GSMA).</a:t>
            </a:r>
          </a:p>
        </p:txBody>
      </p:sp>
      <p:sp>
        <p:nvSpPr>
          <p:cNvPr id="7" name="TextBox 6"/>
          <p:cNvSpPr txBox="1"/>
          <p:nvPr/>
        </p:nvSpPr>
        <p:spPr>
          <a:xfrm>
            <a:off x="1369014" y="2708253"/>
            <a:ext cx="9458325" cy="1850956"/>
          </a:xfrm>
          <a:prstGeom prst="rect">
            <a:avLst/>
          </a:prstGeom>
          <a:noFill/>
        </p:spPr>
        <p:txBody>
          <a:bodyPr wrap="square" rtlCol="0">
            <a:spAutoFit/>
          </a:bodyPr>
          <a:lstStyle/>
          <a:p>
            <a:pPr>
              <a:lnSpc>
                <a:spcPct val="200000"/>
              </a:lnSpc>
            </a:pPr>
            <a:r>
              <a:rPr lang="en-US" sz="2000" dirty="0">
                <a:solidFill>
                  <a:schemeClr val="bg1">
                    <a:lumMod val="95000"/>
                    <a:lumOff val="5000"/>
                  </a:schemeClr>
                </a:solidFill>
              </a:rPr>
              <a:t>According to the latest Asia Pacific edition of the GSMA Mobile Economy series, released on Monday, countries like Bangladesh, India, Indonesia, and Pakistan still have vast room to develop 4G networks while the 5G opportunity is longer term.</a:t>
            </a:r>
          </a:p>
        </p:txBody>
      </p:sp>
      <p:pic>
        <p:nvPicPr>
          <p:cNvPr id="8" name="Picture 7"/>
          <p:cNvPicPr>
            <a:picLocks noChangeAspect="1"/>
          </p:cNvPicPr>
          <p:nvPr/>
        </p:nvPicPr>
        <p:blipFill>
          <a:blip r:embed="rId4"/>
          <a:stretch>
            <a:fillRect/>
          </a:stretch>
        </p:blipFill>
        <p:spPr>
          <a:xfrm>
            <a:off x="9405844" y="4549157"/>
            <a:ext cx="1010725" cy="10086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1212" y="1"/>
            <a:ext cx="1200788" cy="1195070"/>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71684804"/>
      </p:ext>
    </p:extLst>
  </p:cSld>
  <p:clrMapOvr>
    <a:masterClrMapping/>
  </p:clrMapOvr>
  <mc:AlternateContent xmlns:mc="http://schemas.openxmlformats.org/markup-compatibility/2006" xmlns:p14="http://schemas.microsoft.com/office/powerpoint/2010/main">
    <mc:Choice Requires="p14">
      <p:transition spd="slow" p14:dur="2000" advTm="55942"/>
    </mc:Choice>
    <mc:Fallback xmlns="">
      <p:transition spd="slow" advTm="55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72976" y="6480447"/>
            <a:ext cx="2743200" cy="365125"/>
          </a:xfrm>
        </p:spPr>
        <p:txBody>
          <a:bodyPr/>
          <a:lstStyle/>
          <a:p>
            <a:fld id="{DD8999D3-79E4-42CF-A2E4-6EC8ADFD0020}" type="datetime1">
              <a:rPr lang="en-US" sz="1200" smtClean="0"/>
              <a:t>10/28/2020</a:t>
            </a:fld>
            <a:endParaRPr lang="en-US" sz="1200" dirty="0"/>
          </a:p>
        </p:txBody>
      </p:sp>
      <p:sp>
        <p:nvSpPr>
          <p:cNvPr id="4" name="Slide Number Placeholder 3"/>
          <p:cNvSpPr>
            <a:spLocks noGrp="1"/>
          </p:cNvSpPr>
          <p:nvPr>
            <p:ph type="sldNum" sz="quarter" idx="12"/>
          </p:nvPr>
        </p:nvSpPr>
        <p:spPr>
          <a:xfrm>
            <a:off x="10659498" y="6492875"/>
            <a:ext cx="771089" cy="365125"/>
          </a:xfrm>
        </p:spPr>
        <p:txBody>
          <a:bodyPr/>
          <a:lstStyle/>
          <a:p>
            <a:fld id="{6D22F896-40B5-4ADD-8801-0D06FADFA095}" type="slidenum">
              <a:rPr lang="en-US" sz="1400" smtClean="0"/>
              <a:t>15</a:t>
            </a:fld>
            <a:endParaRPr lang="en-US" sz="1400" dirty="0"/>
          </a:p>
        </p:txBody>
      </p:sp>
      <p:sp>
        <p:nvSpPr>
          <p:cNvPr id="5" name="Rectangle 4"/>
          <p:cNvSpPr/>
          <p:nvPr/>
        </p:nvSpPr>
        <p:spPr>
          <a:xfrm>
            <a:off x="4315858" y="310634"/>
            <a:ext cx="2934445" cy="523220"/>
          </a:xfrm>
          <a:prstGeom prst="rect">
            <a:avLst/>
          </a:prstGeom>
        </p:spPr>
        <p:txBody>
          <a:bodyPr wrap="square">
            <a:spAutoFit/>
          </a:bodyPr>
          <a:lstStyle/>
          <a:p>
            <a:r>
              <a:rPr lang="en-US" sz="2800" dirty="0" smtClean="0">
                <a:solidFill>
                  <a:srgbClr val="FF0000"/>
                </a:solidFill>
                <a:latin typeface="Arial Black" panose="020B0A04020102020204" pitchFamily="34" charset="0"/>
              </a:rPr>
              <a:t>Conclusion</a:t>
            </a:r>
            <a:endParaRPr lang="en-US" sz="2800" dirty="0">
              <a:solidFill>
                <a:srgbClr val="FF0000"/>
              </a:solidFill>
              <a:latin typeface="Arial Black" panose="020B0A04020102020204" pitchFamily="34" charset="0"/>
            </a:endParaRPr>
          </a:p>
        </p:txBody>
      </p:sp>
      <p:sp>
        <p:nvSpPr>
          <p:cNvPr id="6" name="TextBox 5"/>
          <p:cNvSpPr txBox="1"/>
          <p:nvPr/>
        </p:nvSpPr>
        <p:spPr>
          <a:xfrm>
            <a:off x="1770224" y="1493623"/>
            <a:ext cx="7515225" cy="129420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smtClean="0">
                <a:solidFill>
                  <a:schemeClr val="bg1">
                    <a:lumMod val="95000"/>
                    <a:lumOff val="5000"/>
                  </a:schemeClr>
                </a:solidFill>
              </a:rPr>
              <a:t>3G – Operator Centric.</a:t>
            </a:r>
          </a:p>
          <a:p>
            <a:pPr marL="285750" indent="-285750">
              <a:lnSpc>
                <a:spcPct val="150000"/>
              </a:lnSpc>
              <a:buFont typeface="Wingdings" panose="05000000000000000000" pitchFamily="2" charset="2"/>
              <a:buChar char="Ø"/>
            </a:pPr>
            <a:r>
              <a:rPr lang="en-US" dirty="0" smtClean="0">
                <a:solidFill>
                  <a:schemeClr val="bg1">
                    <a:lumMod val="95000"/>
                    <a:lumOff val="5000"/>
                  </a:schemeClr>
                </a:solidFill>
              </a:rPr>
              <a:t>4G – Service Centric Whereas</a:t>
            </a:r>
          </a:p>
          <a:p>
            <a:pPr marL="285750" indent="-285750">
              <a:lnSpc>
                <a:spcPct val="150000"/>
              </a:lnSpc>
              <a:buFont typeface="Wingdings" panose="05000000000000000000" pitchFamily="2" charset="2"/>
              <a:buChar char="Ø"/>
            </a:pPr>
            <a:r>
              <a:rPr lang="en-US" dirty="0" smtClean="0">
                <a:solidFill>
                  <a:schemeClr val="bg1">
                    <a:lumMod val="95000"/>
                    <a:lumOff val="5000"/>
                  </a:schemeClr>
                </a:solidFill>
              </a:rPr>
              <a:t>5G – User Centric.</a:t>
            </a:r>
            <a:endParaRPr lang="en-US" dirty="0">
              <a:solidFill>
                <a:schemeClr val="bg1">
                  <a:lumMod val="95000"/>
                  <a:lumOff val="5000"/>
                </a:schemeClr>
              </a:solidFill>
            </a:endParaRPr>
          </a:p>
        </p:txBody>
      </p:sp>
      <p:sp>
        <p:nvSpPr>
          <p:cNvPr id="7" name="TextBox 6"/>
          <p:cNvSpPr txBox="1"/>
          <p:nvPr/>
        </p:nvSpPr>
        <p:spPr>
          <a:xfrm>
            <a:off x="1733529" y="3346199"/>
            <a:ext cx="9402601"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chemeClr val="bg1">
                    <a:lumMod val="95000"/>
                    <a:lumOff val="5000"/>
                  </a:schemeClr>
                </a:solidFill>
              </a:rPr>
              <a:t>We have proposed 5G wireless concept designed as an open platform on different layers.</a:t>
            </a:r>
            <a:endParaRPr lang="en-US" dirty="0">
              <a:solidFill>
                <a:schemeClr val="bg1">
                  <a:lumMod val="95000"/>
                  <a:lumOff val="5000"/>
                </a:schemeClr>
              </a:solidFill>
            </a:endParaRPr>
          </a:p>
        </p:txBody>
      </p:sp>
      <p:sp>
        <p:nvSpPr>
          <p:cNvPr id="8" name="TextBox 7"/>
          <p:cNvSpPr txBox="1"/>
          <p:nvPr/>
        </p:nvSpPr>
        <p:spPr>
          <a:xfrm>
            <a:off x="1770224" y="4294875"/>
            <a:ext cx="8889274" cy="87870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smtClean="0">
                <a:solidFill>
                  <a:schemeClr val="bg1">
                    <a:lumMod val="95000"/>
                    <a:lumOff val="5000"/>
                  </a:schemeClr>
                </a:solidFill>
              </a:rPr>
              <a:t> The new coming 5G technology will be available in the market at affordable rates, high peak future &amp; much reliability  than preceding technologies.</a:t>
            </a:r>
            <a:r>
              <a:rPr lang="en-US" dirty="0" smtClean="0"/>
              <a:t> </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6964" y="0"/>
            <a:ext cx="1295036" cy="1288869"/>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38513508"/>
      </p:ext>
    </p:extLst>
  </p:cSld>
  <p:clrMapOvr>
    <a:masterClrMapping/>
  </p:clrMapOvr>
  <mc:AlternateContent xmlns:mc="http://schemas.openxmlformats.org/markup-compatibility/2006" xmlns:p14="http://schemas.microsoft.com/office/powerpoint/2010/main">
    <mc:Choice Requires="p14">
      <p:transition spd="slow" p14:dur="2000" advTm="40937"/>
    </mc:Choice>
    <mc:Fallback xmlns="">
      <p:transition spd="slow" advTm="40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90394" y="6492875"/>
            <a:ext cx="2743200" cy="365125"/>
          </a:xfrm>
        </p:spPr>
        <p:txBody>
          <a:bodyPr/>
          <a:lstStyle/>
          <a:p>
            <a:fld id="{DD8999D3-79E4-42CF-A2E4-6EC8ADFD0020}" type="datetime1">
              <a:rPr lang="en-US" sz="1100" smtClean="0"/>
              <a:t>10/28/2020</a:t>
            </a:fld>
            <a:endParaRPr lang="en-US" sz="1100" dirty="0"/>
          </a:p>
        </p:txBody>
      </p:sp>
      <p:sp>
        <p:nvSpPr>
          <p:cNvPr id="4" name="Slide Number Placeholder 3"/>
          <p:cNvSpPr>
            <a:spLocks noGrp="1"/>
          </p:cNvSpPr>
          <p:nvPr>
            <p:ph type="sldNum" sz="quarter" idx="12"/>
          </p:nvPr>
        </p:nvSpPr>
        <p:spPr>
          <a:xfrm>
            <a:off x="10668207" y="6436903"/>
            <a:ext cx="771089" cy="365125"/>
          </a:xfrm>
        </p:spPr>
        <p:txBody>
          <a:bodyPr/>
          <a:lstStyle/>
          <a:p>
            <a:fld id="{6D22F896-40B5-4ADD-8801-0D06FADFA095}" type="slidenum">
              <a:rPr lang="en-US" sz="1400" smtClean="0"/>
              <a:t>16</a:t>
            </a:fld>
            <a:endParaRPr lang="en-US" dirty="0"/>
          </a:p>
        </p:txBody>
      </p:sp>
      <p:pic>
        <p:nvPicPr>
          <p:cNvPr id="5" name="Picture 4"/>
          <p:cNvPicPr>
            <a:picLocks noChangeAspect="1"/>
          </p:cNvPicPr>
          <p:nvPr/>
        </p:nvPicPr>
        <p:blipFill>
          <a:blip r:embed="rId4"/>
          <a:stretch>
            <a:fillRect/>
          </a:stretch>
        </p:blipFill>
        <p:spPr>
          <a:xfrm>
            <a:off x="1862002" y="3735977"/>
            <a:ext cx="1516924" cy="2091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stretch>
            <a:fillRect/>
          </a:stretch>
        </p:blipFill>
        <p:spPr>
          <a:xfrm>
            <a:off x="8242137" y="3877164"/>
            <a:ext cx="2426070" cy="18095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p:cNvPicPr>
            <a:picLocks noChangeAspect="1"/>
          </p:cNvPicPr>
          <p:nvPr/>
        </p:nvPicPr>
        <p:blipFill>
          <a:blip r:embed="rId6"/>
          <a:stretch>
            <a:fillRect/>
          </a:stretch>
        </p:blipFill>
        <p:spPr>
          <a:xfrm>
            <a:off x="4406536" y="637158"/>
            <a:ext cx="3274424" cy="18796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58216" y="0"/>
            <a:ext cx="1233784" cy="1227909"/>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89966993"/>
      </p:ext>
    </p:extLst>
  </p:cSld>
  <p:clrMapOvr>
    <a:masterClrMapping/>
  </p:clrMapOvr>
  <mc:AlternateContent xmlns:mc="http://schemas.openxmlformats.org/markup-compatibility/2006" xmlns:p14="http://schemas.microsoft.com/office/powerpoint/2010/main">
    <mc:Choice Requires="p14">
      <p:transition spd="slow" p14:dur="2000" advTm="49174"/>
    </mc:Choice>
    <mc:Fallback xmlns="">
      <p:transition spd="slow" advTm="49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8142" y="6492875"/>
            <a:ext cx="2976492" cy="365125"/>
          </a:xfrm>
        </p:spPr>
        <p:txBody>
          <a:bodyPr/>
          <a:lstStyle/>
          <a:p>
            <a:fld id="{DD8999D3-79E4-42CF-A2E4-6EC8ADFD0020}" type="datetime1">
              <a:rPr lang="en-US" sz="1400" smtClean="0"/>
              <a:t>10/28/2020</a:t>
            </a:fld>
            <a:endParaRPr lang="en-US" dirty="0"/>
          </a:p>
        </p:txBody>
      </p:sp>
      <p:sp>
        <p:nvSpPr>
          <p:cNvPr id="4" name="Slide Number Placeholder 3"/>
          <p:cNvSpPr>
            <a:spLocks noGrp="1"/>
          </p:cNvSpPr>
          <p:nvPr>
            <p:ph type="sldNum" sz="quarter" idx="12"/>
          </p:nvPr>
        </p:nvSpPr>
        <p:spPr>
          <a:xfrm>
            <a:off x="10676915" y="6492875"/>
            <a:ext cx="771089" cy="365125"/>
          </a:xfrm>
        </p:spPr>
        <p:txBody>
          <a:bodyPr/>
          <a:lstStyle/>
          <a:p>
            <a:fld id="{6D22F896-40B5-4ADD-8801-0D06FADFA095}" type="slidenum">
              <a:rPr lang="en-US" sz="1800" smtClean="0"/>
              <a:t>17</a:t>
            </a:fld>
            <a:endParaRPr lang="en-US" sz="1400" dirty="0"/>
          </a:p>
        </p:txBody>
      </p:sp>
      <p:pic>
        <p:nvPicPr>
          <p:cNvPr id="5" name="Picture 4"/>
          <p:cNvPicPr>
            <a:picLocks noChangeAspect="1"/>
          </p:cNvPicPr>
          <p:nvPr/>
        </p:nvPicPr>
        <p:blipFill>
          <a:blip r:embed="rId4"/>
          <a:stretch>
            <a:fillRect/>
          </a:stretch>
        </p:blipFill>
        <p:spPr>
          <a:xfrm>
            <a:off x="3552825" y="801571"/>
            <a:ext cx="5257800" cy="40657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7634" y="0"/>
            <a:ext cx="1184365" cy="1178725"/>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08319933"/>
      </p:ext>
    </p:extLst>
  </p:cSld>
  <p:clrMapOvr>
    <a:masterClrMapping/>
  </p:clrMapOvr>
  <mc:AlternateContent xmlns:mc="http://schemas.openxmlformats.org/markup-compatibility/2006" xmlns:p14="http://schemas.microsoft.com/office/powerpoint/2010/main">
    <mc:Choice Requires="p14">
      <p:transition spd="slow" p14:dur="2000" advTm="29933"/>
    </mc:Choice>
    <mc:Fallback xmlns="">
      <p:transition spd="slow" advTm="29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72679" y="6461125"/>
            <a:ext cx="3144404" cy="342900"/>
          </a:xfrm>
        </p:spPr>
        <p:txBody>
          <a:bodyPr/>
          <a:lstStyle/>
          <a:p>
            <a:fld id="{DD8999D3-79E4-42CF-A2E4-6EC8ADFD0020}" type="datetime1">
              <a:rPr lang="en-US" sz="1400" smtClean="0"/>
              <a:t>10/28/2020</a:t>
            </a:fld>
            <a:endParaRPr lang="en-US" dirty="0"/>
          </a:p>
        </p:txBody>
      </p:sp>
      <p:sp>
        <p:nvSpPr>
          <p:cNvPr id="4" name="Slide Number Placeholder 3"/>
          <p:cNvSpPr>
            <a:spLocks noGrp="1"/>
          </p:cNvSpPr>
          <p:nvPr>
            <p:ph type="sldNum" sz="quarter" idx="12"/>
          </p:nvPr>
        </p:nvSpPr>
        <p:spPr>
          <a:xfrm>
            <a:off x="10453185" y="6407149"/>
            <a:ext cx="872040" cy="365125"/>
          </a:xfrm>
        </p:spPr>
        <p:txBody>
          <a:bodyPr/>
          <a:lstStyle/>
          <a:p>
            <a:fld id="{6D22F896-40B5-4ADD-8801-0D06FADFA095}" type="slidenum">
              <a:rPr lang="en-US" sz="2000" smtClean="0"/>
              <a:t>2</a:t>
            </a:fld>
            <a:endParaRPr lang="en-US" sz="2000" dirty="0"/>
          </a:p>
        </p:txBody>
      </p:sp>
      <p:sp>
        <p:nvSpPr>
          <p:cNvPr id="5" name="Rectangle 4"/>
          <p:cNvSpPr/>
          <p:nvPr/>
        </p:nvSpPr>
        <p:spPr>
          <a:xfrm>
            <a:off x="4400549" y="933451"/>
            <a:ext cx="4619625" cy="646331"/>
          </a:xfrm>
          <a:prstGeom prst="rect">
            <a:avLst/>
          </a:prstGeom>
        </p:spPr>
        <p:txBody>
          <a:bodyPr wrap="square">
            <a:spAutoFit/>
          </a:bodyPr>
          <a:lstStyle/>
          <a:p>
            <a:r>
              <a:rPr lang="en-US" sz="3600" dirty="0">
                <a:solidFill>
                  <a:schemeClr val="accent3">
                    <a:lumMod val="50000"/>
                  </a:schemeClr>
                </a:solidFill>
                <a:latin typeface="Times New Roman" pitchFamily="18" charset="0"/>
                <a:cs typeface="Times New Roman" pitchFamily="18" charset="0"/>
              </a:rPr>
              <a:t>Presentation </a:t>
            </a:r>
            <a:r>
              <a:rPr lang="en-US" sz="3600" dirty="0" smtClean="0">
                <a:solidFill>
                  <a:schemeClr val="accent3">
                    <a:lumMod val="50000"/>
                  </a:schemeClr>
                </a:solidFill>
                <a:latin typeface="Times New Roman" pitchFamily="18" charset="0"/>
                <a:cs typeface="Times New Roman" pitchFamily="18" charset="0"/>
              </a:rPr>
              <a:t>Topic:</a:t>
            </a:r>
            <a:endParaRPr lang="en-US" sz="3600" dirty="0">
              <a:solidFill>
                <a:schemeClr val="accent3">
                  <a:lumMod val="50000"/>
                </a:schemeClr>
              </a:solidFill>
            </a:endParaRPr>
          </a:p>
        </p:txBody>
      </p:sp>
      <p:sp>
        <p:nvSpPr>
          <p:cNvPr id="6" name="TextBox 5"/>
          <p:cNvSpPr txBox="1"/>
          <p:nvPr/>
        </p:nvSpPr>
        <p:spPr>
          <a:xfrm>
            <a:off x="4746171" y="1915886"/>
            <a:ext cx="4035878" cy="646331"/>
          </a:xfrm>
          <a:prstGeom prst="rect">
            <a:avLst/>
          </a:prstGeom>
          <a:noFill/>
        </p:spPr>
        <p:txBody>
          <a:bodyPr wrap="square" rtlCol="0">
            <a:spAutoFit/>
          </a:bodyPr>
          <a:lstStyle/>
          <a:p>
            <a:r>
              <a:rPr lang="en-US" sz="3600" b="1" dirty="0" smtClean="0">
                <a:solidFill>
                  <a:srgbClr val="FF0000"/>
                </a:solidFill>
              </a:rPr>
              <a:t> 5G </a:t>
            </a:r>
            <a:r>
              <a:rPr lang="en-US" sz="3600" b="1" dirty="0">
                <a:solidFill>
                  <a:srgbClr val="FF0000"/>
                </a:solidFill>
              </a:rPr>
              <a:t>Network </a:t>
            </a:r>
          </a:p>
        </p:txBody>
      </p:sp>
      <p:pic>
        <p:nvPicPr>
          <p:cNvPr id="9" name="Picture 8"/>
          <p:cNvPicPr>
            <a:picLocks noChangeAspect="1"/>
          </p:cNvPicPr>
          <p:nvPr/>
        </p:nvPicPr>
        <p:blipFill>
          <a:blip r:embed="rId4"/>
          <a:stretch>
            <a:fillRect/>
          </a:stretch>
        </p:blipFill>
        <p:spPr>
          <a:xfrm>
            <a:off x="4599421" y="3200401"/>
            <a:ext cx="3228975" cy="24671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1964" y="1"/>
            <a:ext cx="1330036" cy="1323702"/>
          </a:xfrm>
          <a:prstGeom prst="rect">
            <a:avLst/>
          </a:prstGeom>
        </p:spPr>
      </p:pic>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3108856"/>
      </p:ext>
    </p:extLst>
  </p:cSld>
  <p:clrMapOvr>
    <a:masterClrMapping/>
  </p:clrMapOvr>
  <mc:AlternateContent xmlns:mc="http://schemas.openxmlformats.org/markup-compatibility/2006" xmlns:p14="http://schemas.microsoft.com/office/powerpoint/2010/main">
    <mc:Choice Requires="p14">
      <p:transition spd="slow" p14:dur="2000" advTm="10880"/>
    </mc:Choice>
    <mc:Fallback xmlns="">
      <p:transition spd="slow" advTm="10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724940" y="6461919"/>
            <a:ext cx="2743200" cy="365125"/>
          </a:xfrm>
        </p:spPr>
        <p:txBody>
          <a:bodyPr/>
          <a:lstStyle/>
          <a:p>
            <a:fld id="{8D28DD1D-0F68-4842-90F5-864E636A3387}" type="datetime1">
              <a:rPr lang="en-US" sz="1200" smtClean="0"/>
              <a:t>10/28/2020</a:t>
            </a:fld>
            <a:endParaRPr lang="en-US" dirty="0"/>
          </a:p>
        </p:txBody>
      </p:sp>
      <p:sp>
        <p:nvSpPr>
          <p:cNvPr id="7" name="Slide Number Placeholder 6"/>
          <p:cNvSpPr>
            <a:spLocks noGrp="1"/>
          </p:cNvSpPr>
          <p:nvPr>
            <p:ph type="sldNum" sz="quarter" idx="12"/>
          </p:nvPr>
        </p:nvSpPr>
        <p:spPr>
          <a:xfrm>
            <a:off x="10647796" y="6492875"/>
            <a:ext cx="771089" cy="365125"/>
          </a:xfrm>
        </p:spPr>
        <p:txBody>
          <a:bodyPr/>
          <a:lstStyle/>
          <a:p>
            <a:fld id="{6D22F896-40B5-4ADD-8801-0D06FADFA095}" type="slidenum">
              <a:rPr lang="en-US" sz="1600" smtClean="0"/>
              <a:t>3</a:t>
            </a:fld>
            <a:endParaRPr lang="en-US" sz="1600" dirty="0"/>
          </a:p>
        </p:txBody>
      </p:sp>
      <p:sp>
        <p:nvSpPr>
          <p:cNvPr id="8" name="Rectangle 7"/>
          <p:cNvSpPr/>
          <p:nvPr/>
        </p:nvSpPr>
        <p:spPr>
          <a:xfrm>
            <a:off x="3392905" y="742950"/>
            <a:ext cx="3912768" cy="954107"/>
          </a:xfrm>
          <a:prstGeom prst="rect">
            <a:avLst/>
          </a:prstGeom>
        </p:spPr>
        <p:txBody>
          <a:bodyPr wrap="square">
            <a:spAutoFit/>
          </a:bodyPr>
          <a:lstStyle/>
          <a:p>
            <a:r>
              <a:rPr lang="en-US" sz="2800" b="1" dirty="0">
                <a:solidFill>
                  <a:schemeClr val="accent4">
                    <a:lumMod val="50000"/>
                  </a:schemeClr>
                </a:solidFill>
                <a:latin typeface="Times New Roman" pitchFamily="18" charset="0"/>
                <a:cs typeface="Times New Roman" pitchFamily="18" charset="0"/>
              </a:rPr>
              <a:t>Topics To Be Covered </a:t>
            </a:r>
            <a:r>
              <a:rPr lang="en-US" sz="2800" b="1" dirty="0" smtClean="0">
                <a:solidFill>
                  <a:schemeClr val="accent4">
                    <a:lumMod val="50000"/>
                  </a:schemeClr>
                </a:solidFill>
                <a:latin typeface="Times New Roman" pitchFamily="18" charset="0"/>
                <a:cs typeface="Times New Roman" pitchFamily="18" charset="0"/>
              </a:rPr>
              <a:t>:</a:t>
            </a:r>
          </a:p>
          <a:p>
            <a:endParaRPr lang="en-US" sz="2800" b="1" dirty="0">
              <a:solidFill>
                <a:schemeClr val="accent4">
                  <a:lumMod val="50000"/>
                </a:schemeClr>
              </a:solidFill>
              <a:latin typeface="Times New Roman" pitchFamily="18" charset="0"/>
              <a:cs typeface="Times New Roman" pitchFamily="18" charset="0"/>
            </a:endParaRPr>
          </a:p>
        </p:txBody>
      </p:sp>
      <p:sp>
        <p:nvSpPr>
          <p:cNvPr id="4" name="TextBox 3"/>
          <p:cNvSpPr txBox="1"/>
          <p:nvPr/>
        </p:nvSpPr>
        <p:spPr>
          <a:xfrm>
            <a:off x="3741821" y="1697057"/>
            <a:ext cx="7146758" cy="3785652"/>
          </a:xfrm>
          <a:prstGeom prst="rect">
            <a:avLst/>
          </a:prstGeom>
          <a:noFill/>
        </p:spPr>
        <p:txBody>
          <a:bodyPr wrap="square" rtlCol="0">
            <a:spAutoFit/>
          </a:bodyPr>
          <a:lstStyle/>
          <a:p>
            <a:r>
              <a:rPr lang="en-US" sz="2400" dirty="0" smtClean="0">
                <a:solidFill>
                  <a:schemeClr val="bg1">
                    <a:lumMod val="95000"/>
                    <a:lumOff val="5000"/>
                  </a:schemeClr>
                </a:solidFill>
                <a:latin typeface="Algerian" panose="04020705040A02060702" pitchFamily="82" charset="0"/>
              </a:rPr>
              <a:t>1. Introduction to 5G.</a:t>
            </a:r>
          </a:p>
          <a:p>
            <a:r>
              <a:rPr lang="en-US" sz="2400" dirty="0" smtClean="0">
                <a:solidFill>
                  <a:schemeClr val="bg1">
                    <a:lumMod val="95000"/>
                    <a:lumOff val="5000"/>
                  </a:schemeClr>
                </a:solidFill>
                <a:latin typeface="Algerian" panose="04020705040A02060702" pitchFamily="82" charset="0"/>
              </a:rPr>
              <a:t>2. Evolution from 1G to 5G.</a:t>
            </a:r>
          </a:p>
          <a:p>
            <a:r>
              <a:rPr lang="en-US" sz="2400" dirty="0" smtClean="0">
                <a:solidFill>
                  <a:schemeClr val="bg1">
                    <a:lumMod val="95000"/>
                    <a:lumOff val="5000"/>
                  </a:schemeClr>
                </a:solidFill>
                <a:latin typeface="Algerian" panose="04020705040A02060702" pitchFamily="82" charset="0"/>
              </a:rPr>
              <a:t>3. Key Concept.</a:t>
            </a:r>
          </a:p>
          <a:p>
            <a:r>
              <a:rPr lang="en-US" sz="2400" dirty="0" smtClean="0">
                <a:solidFill>
                  <a:schemeClr val="bg1">
                    <a:lumMod val="95000"/>
                    <a:lumOff val="5000"/>
                  </a:schemeClr>
                </a:solidFill>
                <a:latin typeface="Algerian" panose="04020705040A02060702" pitchFamily="82" charset="0"/>
              </a:rPr>
              <a:t>4. Hardware &amp; Software of 5G.</a:t>
            </a:r>
          </a:p>
          <a:p>
            <a:r>
              <a:rPr lang="en-US" sz="2400" dirty="0" smtClean="0">
                <a:solidFill>
                  <a:schemeClr val="bg1">
                    <a:lumMod val="95000"/>
                    <a:lumOff val="5000"/>
                  </a:schemeClr>
                </a:solidFill>
                <a:latin typeface="Algerian" panose="04020705040A02060702" pitchFamily="82" charset="0"/>
              </a:rPr>
              <a:t>5. features.</a:t>
            </a:r>
          </a:p>
          <a:p>
            <a:r>
              <a:rPr lang="en-US" sz="2400" dirty="0" smtClean="0">
                <a:solidFill>
                  <a:schemeClr val="bg1">
                    <a:lumMod val="95000"/>
                    <a:lumOff val="5000"/>
                  </a:schemeClr>
                </a:solidFill>
                <a:latin typeface="Algerian" panose="04020705040A02060702" pitchFamily="82" charset="0"/>
              </a:rPr>
              <a:t>6. Advantages.</a:t>
            </a:r>
          </a:p>
          <a:p>
            <a:r>
              <a:rPr lang="en-US" sz="2400" dirty="0" smtClean="0">
                <a:solidFill>
                  <a:schemeClr val="bg1">
                    <a:lumMod val="95000"/>
                    <a:lumOff val="5000"/>
                  </a:schemeClr>
                </a:solidFill>
                <a:latin typeface="Algerian" panose="04020705040A02060702" pitchFamily="82" charset="0"/>
              </a:rPr>
              <a:t>7. Applications.</a:t>
            </a:r>
          </a:p>
          <a:p>
            <a:r>
              <a:rPr lang="en-US" sz="2400" dirty="0" smtClean="0">
                <a:solidFill>
                  <a:schemeClr val="bg1">
                    <a:lumMod val="95000"/>
                    <a:lumOff val="5000"/>
                  </a:schemeClr>
                </a:solidFill>
                <a:latin typeface="Algerian" panose="04020705040A02060702" pitchFamily="82" charset="0"/>
              </a:rPr>
              <a:t>8. Conclusion</a:t>
            </a:r>
            <a:r>
              <a:rPr lang="en-US" sz="2400" dirty="0" smtClean="0">
                <a:solidFill>
                  <a:schemeClr val="bg1">
                    <a:lumMod val="95000"/>
                    <a:lumOff val="5000"/>
                  </a:schemeClr>
                </a:solidFill>
              </a:rPr>
              <a:t>.</a:t>
            </a:r>
          </a:p>
          <a:p>
            <a:endParaRPr lang="en-US" sz="2400" dirty="0" smtClean="0"/>
          </a:p>
          <a:p>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8578" y="1"/>
            <a:ext cx="1303421" cy="1297214"/>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49732851"/>
      </p:ext>
    </p:extLst>
  </p:cSld>
  <p:clrMapOvr>
    <a:masterClrMapping/>
  </p:clrMapOvr>
  <mc:AlternateContent xmlns:mc="http://schemas.openxmlformats.org/markup-compatibility/2006" xmlns:p14="http://schemas.microsoft.com/office/powerpoint/2010/main">
    <mc:Choice Requires="p14">
      <p:transition spd="slow" p14:dur="2000" advTm="34377"/>
    </mc:Choice>
    <mc:Fallback xmlns="">
      <p:transition spd="slow" advTm="34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03308" y="6492875"/>
            <a:ext cx="2743200" cy="365125"/>
          </a:xfrm>
        </p:spPr>
        <p:txBody>
          <a:bodyPr/>
          <a:lstStyle/>
          <a:p>
            <a:fld id="{DD8999D3-79E4-42CF-A2E4-6EC8ADFD0020}" type="datetime1">
              <a:rPr lang="en-US" sz="1200" smtClean="0"/>
              <a:t>10/28/2020</a:t>
            </a:fld>
            <a:endParaRPr lang="en-US" dirty="0"/>
          </a:p>
        </p:txBody>
      </p:sp>
      <p:sp>
        <p:nvSpPr>
          <p:cNvPr id="4" name="Slide Number Placeholder 3"/>
          <p:cNvSpPr>
            <a:spLocks noGrp="1"/>
          </p:cNvSpPr>
          <p:nvPr>
            <p:ph type="sldNum" sz="quarter" idx="12"/>
          </p:nvPr>
        </p:nvSpPr>
        <p:spPr>
          <a:xfrm>
            <a:off x="10537578" y="6492875"/>
            <a:ext cx="771089" cy="365125"/>
          </a:xfrm>
        </p:spPr>
        <p:txBody>
          <a:bodyPr/>
          <a:lstStyle/>
          <a:p>
            <a:fld id="{6D22F896-40B5-4ADD-8801-0D06FADFA095}" type="slidenum">
              <a:rPr lang="en-US" sz="1400" smtClean="0"/>
              <a:t>4</a:t>
            </a:fld>
            <a:endParaRPr lang="en-US" sz="1400" dirty="0"/>
          </a:p>
        </p:txBody>
      </p:sp>
      <p:sp>
        <p:nvSpPr>
          <p:cNvPr id="5" name="TextBox 4"/>
          <p:cNvSpPr txBox="1"/>
          <p:nvPr/>
        </p:nvSpPr>
        <p:spPr>
          <a:xfrm>
            <a:off x="4371703" y="426721"/>
            <a:ext cx="6000205" cy="461665"/>
          </a:xfrm>
          <a:prstGeom prst="rect">
            <a:avLst/>
          </a:prstGeom>
          <a:noFill/>
        </p:spPr>
        <p:txBody>
          <a:bodyPr wrap="square" rtlCol="0">
            <a:spAutoFit/>
          </a:bodyPr>
          <a:lstStyle/>
          <a:p>
            <a:r>
              <a:rPr lang="en-US" sz="2400" dirty="0" smtClean="0">
                <a:solidFill>
                  <a:schemeClr val="bg1">
                    <a:lumMod val="75000"/>
                    <a:lumOff val="25000"/>
                  </a:schemeClr>
                </a:solidFill>
                <a:latin typeface="Algerian" panose="04020705040A02060702" pitchFamily="82" charset="0"/>
              </a:rPr>
              <a:t>Introduction To 5G</a:t>
            </a:r>
            <a:endParaRPr lang="en-US" sz="2400" dirty="0">
              <a:solidFill>
                <a:schemeClr val="bg1">
                  <a:lumMod val="75000"/>
                  <a:lumOff val="25000"/>
                </a:schemeClr>
              </a:solidFill>
              <a:latin typeface="Algerian" panose="04020705040A02060702" pitchFamily="82" charset="0"/>
            </a:endParaRPr>
          </a:p>
        </p:txBody>
      </p:sp>
      <p:sp>
        <p:nvSpPr>
          <p:cNvPr id="6" name="TextBox 5"/>
          <p:cNvSpPr txBox="1"/>
          <p:nvPr/>
        </p:nvSpPr>
        <p:spPr>
          <a:xfrm>
            <a:off x="910928" y="2137669"/>
            <a:ext cx="3038703" cy="461665"/>
          </a:xfrm>
          <a:prstGeom prst="rect">
            <a:avLst/>
          </a:prstGeom>
          <a:noFill/>
        </p:spPr>
        <p:txBody>
          <a:bodyPr wrap="square" rtlCol="0">
            <a:spAutoFit/>
          </a:bodyPr>
          <a:lstStyle/>
          <a:p>
            <a:r>
              <a:rPr lang="en-US" dirty="0" smtClean="0">
                <a:latin typeface="Arial Black" panose="020B0A04020102020204" pitchFamily="34" charset="0"/>
              </a:rPr>
              <a:t>  </a:t>
            </a:r>
            <a:r>
              <a:rPr lang="en-US" sz="2400" dirty="0" smtClean="0">
                <a:solidFill>
                  <a:srgbClr val="FF0000"/>
                </a:solidFill>
                <a:latin typeface="Arial Black" panose="020B0A04020102020204" pitchFamily="34" charset="0"/>
              </a:rPr>
              <a:t>What Is 5G ?</a:t>
            </a:r>
            <a:endParaRPr lang="en-US" sz="2400" dirty="0">
              <a:solidFill>
                <a:srgbClr val="FF0000"/>
              </a:solidFill>
              <a:latin typeface="Arial Black" panose="020B0A04020102020204" pitchFamily="34" charset="0"/>
            </a:endParaRPr>
          </a:p>
        </p:txBody>
      </p:sp>
      <p:sp>
        <p:nvSpPr>
          <p:cNvPr id="7" name="TextBox 6"/>
          <p:cNvSpPr txBox="1"/>
          <p:nvPr/>
        </p:nvSpPr>
        <p:spPr>
          <a:xfrm>
            <a:off x="2508657" y="3459798"/>
            <a:ext cx="5111932" cy="461665"/>
          </a:xfrm>
          <a:prstGeom prst="rect">
            <a:avLst/>
          </a:prstGeom>
          <a:noFill/>
        </p:spPr>
        <p:txBody>
          <a:bodyPr wrap="square" rtlCol="0">
            <a:spAutoFit/>
          </a:bodyPr>
          <a:lstStyle/>
          <a:p>
            <a:r>
              <a:rPr lang="en-US" sz="2400" dirty="0" smtClean="0">
                <a:solidFill>
                  <a:srgbClr val="FF0000"/>
                </a:solidFill>
                <a:latin typeface="Arial Black" panose="020B0A04020102020204" pitchFamily="34" charset="0"/>
              </a:rPr>
              <a:t>What Does It Offer?</a:t>
            </a:r>
            <a:endParaRPr lang="en-US" sz="2400" dirty="0">
              <a:solidFill>
                <a:srgbClr val="FF0000"/>
              </a:solidFill>
              <a:latin typeface="Arial Black" panose="020B0A04020102020204" pitchFamily="34" charset="0"/>
            </a:endParaRPr>
          </a:p>
        </p:txBody>
      </p:sp>
      <p:pic>
        <p:nvPicPr>
          <p:cNvPr id="8" name="Picture 7"/>
          <p:cNvPicPr>
            <a:picLocks noChangeAspect="1"/>
          </p:cNvPicPr>
          <p:nvPr/>
        </p:nvPicPr>
        <p:blipFill rotWithShape="1">
          <a:blip r:embed="rId4"/>
          <a:srcRect l="8137" t="20054" r="8521" b="13353"/>
          <a:stretch/>
        </p:blipFill>
        <p:spPr>
          <a:xfrm>
            <a:off x="7371805" y="3979818"/>
            <a:ext cx="2812870" cy="1532708"/>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4891" y="0"/>
            <a:ext cx="1260034" cy="1254034"/>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35033588"/>
      </p:ext>
    </p:extLst>
  </p:cSld>
  <p:clrMapOvr>
    <a:masterClrMapping/>
  </p:clrMapOvr>
  <mc:AlternateContent xmlns:mc="http://schemas.openxmlformats.org/markup-compatibility/2006" xmlns:p14="http://schemas.microsoft.com/office/powerpoint/2010/main">
    <mc:Choice Requires="p14">
      <p:transition spd="slow" p14:dur="2000" advTm="15912"/>
    </mc:Choice>
    <mc:Fallback xmlns="">
      <p:transition spd="slow" advTm="15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16222" y="6454320"/>
            <a:ext cx="2743200" cy="365125"/>
          </a:xfrm>
        </p:spPr>
        <p:txBody>
          <a:bodyPr/>
          <a:lstStyle/>
          <a:p>
            <a:fld id="{DD8999D3-79E4-42CF-A2E4-6EC8ADFD0020}" type="datetime1">
              <a:rPr lang="en-US" sz="1200" smtClean="0"/>
              <a:t>10/28/2020</a:t>
            </a:fld>
            <a:endParaRPr lang="en-US" dirty="0"/>
          </a:p>
        </p:txBody>
      </p:sp>
      <p:sp>
        <p:nvSpPr>
          <p:cNvPr id="4" name="Slide Number Placeholder 3"/>
          <p:cNvSpPr>
            <a:spLocks noGrp="1"/>
          </p:cNvSpPr>
          <p:nvPr>
            <p:ph type="sldNum" sz="quarter" idx="12"/>
          </p:nvPr>
        </p:nvSpPr>
        <p:spPr>
          <a:xfrm>
            <a:off x="10494035" y="6454319"/>
            <a:ext cx="771089" cy="365125"/>
          </a:xfrm>
        </p:spPr>
        <p:txBody>
          <a:bodyPr/>
          <a:lstStyle/>
          <a:p>
            <a:fld id="{6D22F896-40B5-4ADD-8801-0D06FADFA095}" type="slidenum">
              <a:rPr lang="en-US" sz="1400" smtClean="0"/>
              <a:t>5</a:t>
            </a:fld>
            <a:endParaRPr lang="en-US" sz="1400" dirty="0"/>
          </a:p>
        </p:txBody>
      </p:sp>
      <p:sp>
        <p:nvSpPr>
          <p:cNvPr id="5" name="TextBox 4"/>
          <p:cNvSpPr txBox="1"/>
          <p:nvPr/>
        </p:nvSpPr>
        <p:spPr>
          <a:xfrm>
            <a:off x="1304925" y="533858"/>
            <a:ext cx="6306094" cy="738664"/>
          </a:xfrm>
          <a:prstGeom prst="rect">
            <a:avLst/>
          </a:prstGeom>
          <a:noFill/>
        </p:spPr>
        <p:txBody>
          <a:bodyPr wrap="square" rtlCol="0">
            <a:spAutoFit/>
          </a:bodyPr>
          <a:lstStyle/>
          <a:p>
            <a:r>
              <a:rPr lang="en-US" sz="2400" dirty="0" smtClean="0">
                <a:solidFill>
                  <a:srgbClr val="FF0000"/>
                </a:solidFill>
                <a:latin typeface="Arial Black" panose="020B0A04020102020204" pitchFamily="34" charset="0"/>
              </a:rPr>
              <a:t>                                What </a:t>
            </a:r>
            <a:r>
              <a:rPr lang="en-US" sz="2400" dirty="0">
                <a:solidFill>
                  <a:srgbClr val="FF0000"/>
                </a:solidFill>
                <a:latin typeface="Arial Black" panose="020B0A04020102020204" pitchFamily="34" charset="0"/>
              </a:rPr>
              <a:t>Is 5G ?</a:t>
            </a:r>
          </a:p>
          <a:p>
            <a:endParaRPr lang="en-US" dirty="0"/>
          </a:p>
        </p:txBody>
      </p:sp>
      <p:sp>
        <p:nvSpPr>
          <p:cNvPr id="6" name="TextBox 5"/>
          <p:cNvSpPr txBox="1"/>
          <p:nvPr/>
        </p:nvSpPr>
        <p:spPr>
          <a:xfrm>
            <a:off x="2203269" y="1550127"/>
            <a:ext cx="8020594" cy="677108"/>
          </a:xfrm>
          <a:prstGeom prst="rect">
            <a:avLst/>
          </a:prstGeom>
          <a:noFill/>
        </p:spPr>
        <p:txBody>
          <a:bodyPr wrap="square" rtlCol="0">
            <a:spAutoFit/>
          </a:bodyPr>
          <a:lstStyle/>
          <a:p>
            <a:r>
              <a:rPr lang="en-US" sz="2000" dirty="0" smtClean="0">
                <a:solidFill>
                  <a:schemeClr val="bg1">
                    <a:lumMod val="95000"/>
                    <a:lumOff val="5000"/>
                  </a:schemeClr>
                </a:solidFill>
              </a:rPr>
              <a:t>∙ 5G stand for 5</a:t>
            </a:r>
            <a:r>
              <a:rPr lang="en-US" sz="2000" baseline="30000" dirty="0" smtClean="0">
                <a:solidFill>
                  <a:schemeClr val="bg1">
                    <a:lumMod val="95000"/>
                    <a:lumOff val="5000"/>
                  </a:schemeClr>
                </a:solidFill>
              </a:rPr>
              <a:t>th</a:t>
            </a:r>
            <a:r>
              <a:rPr lang="en-US" sz="2000" dirty="0" smtClean="0">
                <a:solidFill>
                  <a:schemeClr val="bg1">
                    <a:lumMod val="95000"/>
                    <a:lumOff val="5000"/>
                  </a:schemeClr>
                </a:solidFill>
              </a:rPr>
              <a:t> generation wireless technology.</a:t>
            </a:r>
          </a:p>
          <a:p>
            <a:endParaRPr lang="en-US" dirty="0"/>
          </a:p>
        </p:txBody>
      </p:sp>
      <p:sp>
        <p:nvSpPr>
          <p:cNvPr id="7" name="TextBox 6"/>
          <p:cNvSpPr txBox="1"/>
          <p:nvPr/>
        </p:nvSpPr>
        <p:spPr>
          <a:xfrm>
            <a:off x="2203269" y="2325189"/>
            <a:ext cx="7750628" cy="677108"/>
          </a:xfrm>
          <a:prstGeom prst="rect">
            <a:avLst/>
          </a:prstGeom>
          <a:noFill/>
        </p:spPr>
        <p:txBody>
          <a:bodyPr wrap="square" rtlCol="0">
            <a:spAutoFit/>
          </a:bodyPr>
          <a:lstStyle/>
          <a:p>
            <a:r>
              <a:rPr lang="en-US" sz="2000" dirty="0">
                <a:solidFill>
                  <a:schemeClr val="bg1">
                    <a:lumMod val="95000"/>
                    <a:lumOff val="5000"/>
                  </a:schemeClr>
                </a:solidFill>
              </a:rPr>
              <a:t>∙ </a:t>
            </a:r>
            <a:r>
              <a:rPr lang="en-US" sz="2000" dirty="0" smtClean="0">
                <a:solidFill>
                  <a:schemeClr val="bg1">
                    <a:lumMod val="95000"/>
                    <a:lumOff val="5000"/>
                  </a:schemeClr>
                </a:solidFill>
              </a:rPr>
              <a:t>Complete  </a:t>
            </a:r>
            <a:r>
              <a:rPr lang="en-US" sz="2000" dirty="0">
                <a:solidFill>
                  <a:schemeClr val="bg1">
                    <a:lumMod val="95000"/>
                    <a:lumOff val="5000"/>
                  </a:schemeClr>
                </a:solidFill>
              </a:rPr>
              <a:t>Wireless communication with almost no limitations.</a:t>
            </a:r>
          </a:p>
          <a:p>
            <a:endParaRPr lang="en-US" dirty="0"/>
          </a:p>
        </p:txBody>
      </p:sp>
      <p:sp>
        <p:nvSpPr>
          <p:cNvPr id="8" name="TextBox 7"/>
          <p:cNvSpPr txBox="1"/>
          <p:nvPr/>
        </p:nvSpPr>
        <p:spPr>
          <a:xfrm>
            <a:off x="2203269" y="3230880"/>
            <a:ext cx="7123611" cy="400110"/>
          </a:xfrm>
          <a:prstGeom prst="rect">
            <a:avLst/>
          </a:prstGeom>
          <a:noFill/>
        </p:spPr>
        <p:txBody>
          <a:bodyPr wrap="square" rtlCol="0">
            <a:spAutoFit/>
          </a:bodyPr>
          <a:lstStyle/>
          <a:p>
            <a:r>
              <a:rPr lang="en-US" sz="2000" dirty="0" smtClean="0">
                <a:solidFill>
                  <a:schemeClr val="bg1">
                    <a:lumMod val="95000"/>
                    <a:lumOff val="5000"/>
                  </a:schemeClr>
                </a:solidFill>
              </a:rPr>
              <a:t>∙ Can be called Real wireless world. </a:t>
            </a:r>
            <a:endParaRPr lang="en-US" sz="2000" dirty="0">
              <a:solidFill>
                <a:schemeClr val="bg1">
                  <a:lumMod val="95000"/>
                  <a:lumOff val="5000"/>
                </a:schemeClr>
              </a:solidFill>
            </a:endParaRPr>
          </a:p>
        </p:txBody>
      </p:sp>
      <p:sp>
        <p:nvSpPr>
          <p:cNvPr id="9" name="TextBox 8"/>
          <p:cNvSpPr txBox="1"/>
          <p:nvPr/>
        </p:nvSpPr>
        <p:spPr>
          <a:xfrm>
            <a:off x="2203269" y="3987430"/>
            <a:ext cx="7620000" cy="400110"/>
          </a:xfrm>
          <a:prstGeom prst="rect">
            <a:avLst/>
          </a:prstGeom>
          <a:noFill/>
        </p:spPr>
        <p:txBody>
          <a:bodyPr wrap="square" rtlCol="0">
            <a:spAutoFit/>
          </a:bodyPr>
          <a:lstStyle/>
          <a:p>
            <a:r>
              <a:rPr lang="en-US" sz="2000" dirty="0" smtClean="0">
                <a:solidFill>
                  <a:schemeClr val="bg1">
                    <a:lumMod val="95000"/>
                    <a:lumOff val="5000"/>
                  </a:schemeClr>
                </a:solidFill>
              </a:rPr>
              <a:t>∙ Has incredible transmission speed.</a:t>
            </a:r>
            <a:endParaRPr lang="en-US" sz="2000" dirty="0">
              <a:solidFill>
                <a:schemeClr val="bg1">
                  <a:lumMod val="95000"/>
                  <a:lumOff val="5000"/>
                </a:schemeClr>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3388" y="1"/>
            <a:ext cx="1278611" cy="1272522"/>
          </a:xfrm>
          <a:prstGeom prst="rect">
            <a:avLst/>
          </a:prstGeom>
        </p:spPr>
      </p:pic>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64645823"/>
      </p:ext>
    </p:extLst>
  </p:cSld>
  <p:clrMapOvr>
    <a:masterClrMapping/>
  </p:clrMapOvr>
  <mc:AlternateContent xmlns:mc="http://schemas.openxmlformats.org/markup-compatibility/2006" xmlns:p14="http://schemas.microsoft.com/office/powerpoint/2010/main">
    <mc:Choice Requires="p14">
      <p:transition spd="slow" p14:dur="2000" advTm="46413"/>
    </mc:Choice>
    <mc:Fallback xmlns="">
      <p:transition spd="slow" advTm="46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24931" y="6492875"/>
            <a:ext cx="2743200" cy="365125"/>
          </a:xfrm>
        </p:spPr>
        <p:txBody>
          <a:bodyPr/>
          <a:lstStyle/>
          <a:p>
            <a:fld id="{DD8999D3-79E4-42CF-A2E4-6EC8ADFD0020}" type="datetime1">
              <a:rPr lang="en-US" sz="1200" smtClean="0"/>
              <a:t>10/28/2020</a:t>
            </a:fld>
            <a:endParaRPr lang="en-US" dirty="0"/>
          </a:p>
        </p:txBody>
      </p:sp>
      <p:sp>
        <p:nvSpPr>
          <p:cNvPr id="4" name="Slide Number Placeholder 3"/>
          <p:cNvSpPr>
            <a:spLocks noGrp="1"/>
          </p:cNvSpPr>
          <p:nvPr>
            <p:ph type="sldNum" sz="quarter" idx="12"/>
          </p:nvPr>
        </p:nvSpPr>
        <p:spPr>
          <a:xfrm>
            <a:off x="10659498" y="6492875"/>
            <a:ext cx="771089" cy="365125"/>
          </a:xfrm>
        </p:spPr>
        <p:txBody>
          <a:bodyPr/>
          <a:lstStyle/>
          <a:p>
            <a:fld id="{6D22F896-40B5-4ADD-8801-0D06FADFA095}" type="slidenum">
              <a:rPr lang="en-US" sz="1400" smtClean="0"/>
              <a:t>6</a:t>
            </a:fld>
            <a:endParaRPr lang="en-US" sz="1400" dirty="0"/>
          </a:p>
        </p:txBody>
      </p:sp>
      <p:sp>
        <p:nvSpPr>
          <p:cNvPr id="5" name="TextBox 4"/>
          <p:cNvSpPr txBox="1"/>
          <p:nvPr/>
        </p:nvSpPr>
        <p:spPr>
          <a:xfrm>
            <a:off x="2821577" y="661851"/>
            <a:ext cx="4955178" cy="738664"/>
          </a:xfrm>
          <a:prstGeom prst="rect">
            <a:avLst/>
          </a:prstGeom>
          <a:noFill/>
        </p:spPr>
        <p:txBody>
          <a:bodyPr wrap="square" rtlCol="0">
            <a:spAutoFit/>
          </a:bodyPr>
          <a:lstStyle/>
          <a:p>
            <a:r>
              <a:rPr lang="en-US" sz="2400" dirty="0" smtClean="0">
                <a:solidFill>
                  <a:srgbClr val="FF0000"/>
                </a:solidFill>
                <a:latin typeface="Arial Black" panose="020B0A04020102020204" pitchFamily="34" charset="0"/>
              </a:rPr>
              <a:t>            What </a:t>
            </a:r>
            <a:r>
              <a:rPr lang="en-US" sz="2400" dirty="0">
                <a:solidFill>
                  <a:srgbClr val="FF0000"/>
                </a:solidFill>
                <a:latin typeface="Arial Black" panose="020B0A04020102020204" pitchFamily="34" charset="0"/>
              </a:rPr>
              <a:t>Does It Offer?</a:t>
            </a:r>
          </a:p>
          <a:p>
            <a:endParaRPr lang="en-US" dirty="0"/>
          </a:p>
        </p:txBody>
      </p:sp>
      <p:sp>
        <p:nvSpPr>
          <p:cNvPr id="6" name="TextBox 5"/>
          <p:cNvSpPr txBox="1"/>
          <p:nvPr/>
        </p:nvSpPr>
        <p:spPr>
          <a:xfrm>
            <a:off x="2098767" y="1554480"/>
            <a:ext cx="3936274" cy="369332"/>
          </a:xfrm>
          <a:prstGeom prst="rect">
            <a:avLst/>
          </a:prstGeom>
          <a:noFill/>
        </p:spPr>
        <p:txBody>
          <a:bodyPr wrap="square" rtlCol="0">
            <a:spAutoFit/>
          </a:bodyPr>
          <a:lstStyle/>
          <a:p>
            <a:r>
              <a:rPr lang="en-US" dirty="0" smtClean="0">
                <a:solidFill>
                  <a:schemeClr val="bg1">
                    <a:lumMod val="95000"/>
                    <a:lumOff val="5000"/>
                  </a:schemeClr>
                </a:solidFill>
              </a:rPr>
              <a:t>∙ Worldwide  cellular phones.</a:t>
            </a:r>
            <a:endParaRPr lang="en-US" dirty="0">
              <a:solidFill>
                <a:schemeClr val="bg1">
                  <a:lumMod val="95000"/>
                  <a:lumOff val="5000"/>
                </a:schemeClr>
              </a:solidFill>
            </a:endParaRPr>
          </a:p>
        </p:txBody>
      </p:sp>
      <p:sp>
        <p:nvSpPr>
          <p:cNvPr id="8" name="TextBox 7"/>
          <p:cNvSpPr txBox="1"/>
          <p:nvPr/>
        </p:nvSpPr>
        <p:spPr>
          <a:xfrm>
            <a:off x="2098766" y="2354252"/>
            <a:ext cx="3605348" cy="369332"/>
          </a:xfrm>
          <a:prstGeom prst="rect">
            <a:avLst/>
          </a:prstGeom>
          <a:noFill/>
        </p:spPr>
        <p:txBody>
          <a:bodyPr wrap="square" rtlCol="0">
            <a:spAutoFit/>
          </a:bodyPr>
          <a:lstStyle/>
          <a:p>
            <a:r>
              <a:rPr lang="en-US" dirty="0" smtClean="0">
                <a:solidFill>
                  <a:schemeClr val="bg1">
                    <a:lumMod val="95000"/>
                    <a:lumOff val="5000"/>
                  </a:schemeClr>
                </a:solidFill>
              </a:rPr>
              <a:t>∙ Extraordinary data capabilities.</a:t>
            </a:r>
            <a:endParaRPr lang="en-US" dirty="0">
              <a:solidFill>
                <a:schemeClr val="bg1">
                  <a:lumMod val="95000"/>
                  <a:lumOff val="5000"/>
                </a:schemeClr>
              </a:solidFill>
            </a:endParaRPr>
          </a:p>
        </p:txBody>
      </p:sp>
      <p:sp>
        <p:nvSpPr>
          <p:cNvPr id="9" name="TextBox 8"/>
          <p:cNvSpPr txBox="1"/>
          <p:nvPr/>
        </p:nvSpPr>
        <p:spPr>
          <a:xfrm>
            <a:off x="2098766" y="3248297"/>
            <a:ext cx="2943497" cy="369332"/>
          </a:xfrm>
          <a:prstGeom prst="rect">
            <a:avLst/>
          </a:prstGeom>
          <a:noFill/>
        </p:spPr>
        <p:txBody>
          <a:bodyPr wrap="square" rtlCol="0">
            <a:spAutoFit/>
          </a:bodyPr>
          <a:lstStyle/>
          <a:p>
            <a:r>
              <a:rPr lang="en-US" dirty="0" smtClean="0">
                <a:solidFill>
                  <a:schemeClr val="bg1">
                    <a:lumMod val="95000"/>
                    <a:lumOff val="5000"/>
                  </a:schemeClr>
                </a:solidFill>
              </a:rPr>
              <a:t>∙ High connectivity.</a:t>
            </a:r>
            <a:endParaRPr lang="en-US" dirty="0">
              <a:solidFill>
                <a:schemeClr val="bg1">
                  <a:lumMod val="95000"/>
                  <a:lumOff val="5000"/>
                </a:schemeClr>
              </a:solidFill>
            </a:endParaRPr>
          </a:p>
        </p:txBody>
      </p:sp>
      <p:sp>
        <p:nvSpPr>
          <p:cNvPr id="10" name="TextBox 9"/>
          <p:cNvSpPr txBox="1"/>
          <p:nvPr/>
        </p:nvSpPr>
        <p:spPr>
          <a:xfrm>
            <a:off x="2099059" y="4048069"/>
            <a:ext cx="4946469" cy="369332"/>
          </a:xfrm>
          <a:prstGeom prst="rect">
            <a:avLst/>
          </a:prstGeom>
          <a:noFill/>
        </p:spPr>
        <p:txBody>
          <a:bodyPr wrap="square" rtlCol="0">
            <a:spAutoFit/>
          </a:bodyPr>
          <a:lstStyle/>
          <a:p>
            <a:r>
              <a:rPr lang="en-US" dirty="0" smtClean="0">
                <a:solidFill>
                  <a:schemeClr val="bg1">
                    <a:lumMod val="95000"/>
                    <a:lumOff val="5000"/>
                  </a:schemeClr>
                </a:solidFill>
              </a:rPr>
              <a:t>∙ More power &amp; features in hand held phones.</a:t>
            </a:r>
            <a:endParaRPr lang="en-US" dirty="0">
              <a:solidFill>
                <a:schemeClr val="bg1">
                  <a:lumMod val="95000"/>
                  <a:lumOff val="5000"/>
                </a:schemeClr>
              </a:solidFill>
            </a:endParaRPr>
          </a:p>
        </p:txBody>
      </p:sp>
      <p:sp>
        <p:nvSpPr>
          <p:cNvPr id="11" name="TextBox 10"/>
          <p:cNvSpPr txBox="1"/>
          <p:nvPr/>
        </p:nvSpPr>
        <p:spPr>
          <a:xfrm>
            <a:off x="2098766" y="4942114"/>
            <a:ext cx="7463245" cy="369332"/>
          </a:xfrm>
          <a:prstGeom prst="rect">
            <a:avLst/>
          </a:prstGeom>
          <a:noFill/>
        </p:spPr>
        <p:txBody>
          <a:bodyPr wrap="square" rtlCol="0">
            <a:spAutoFit/>
          </a:bodyPr>
          <a:lstStyle/>
          <a:p>
            <a:r>
              <a:rPr lang="en-US" dirty="0" smtClean="0">
                <a:solidFill>
                  <a:schemeClr val="bg1">
                    <a:lumMod val="95000"/>
                    <a:lumOff val="5000"/>
                  </a:schemeClr>
                </a:solidFill>
              </a:rPr>
              <a:t>∙ Large  phone memory , more dialing speed, more clarity in audio &amp; video.</a:t>
            </a:r>
            <a:endParaRPr lang="en-US" dirty="0">
              <a:solidFill>
                <a:schemeClr val="bg1">
                  <a:lumMod val="95000"/>
                  <a:lumOff val="5000"/>
                </a:schemeClr>
              </a:solidFill>
            </a:endParaRPr>
          </a:p>
        </p:txBody>
      </p:sp>
      <p:pic>
        <p:nvPicPr>
          <p:cNvPr id="12" name="Picture 11"/>
          <p:cNvPicPr>
            <a:picLocks noChangeAspect="1"/>
          </p:cNvPicPr>
          <p:nvPr/>
        </p:nvPicPr>
        <p:blipFill>
          <a:blip r:embed="rId4"/>
          <a:stretch>
            <a:fillRect/>
          </a:stretch>
        </p:blipFill>
        <p:spPr>
          <a:xfrm>
            <a:off x="7878429" y="2232073"/>
            <a:ext cx="2618227" cy="18784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8214" y="0"/>
            <a:ext cx="1303786" cy="1297577"/>
          </a:xfrm>
          <a:prstGeom prst="rect">
            <a:avLst/>
          </a:prstGeom>
        </p:spPr>
      </p:pic>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26534576"/>
      </p:ext>
    </p:extLst>
  </p:cSld>
  <p:clrMapOvr>
    <a:masterClrMapping/>
  </p:clrMapOvr>
  <mc:AlternateContent xmlns:mc="http://schemas.openxmlformats.org/markup-compatibility/2006" xmlns:p14="http://schemas.microsoft.com/office/powerpoint/2010/main">
    <mc:Choice Requires="p14">
      <p:transition spd="slow" p14:dur="2000" advTm="30421"/>
    </mc:Choice>
    <mc:Fallback xmlns="">
      <p:transition spd="slow" advTm="30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03308" y="6502852"/>
            <a:ext cx="2743200" cy="365125"/>
          </a:xfrm>
        </p:spPr>
        <p:txBody>
          <a:bodyPr/>
          <a:lstStyle/>
          <a:p>
            <a:fld id="{DD8999D3-79E4-42CF-A2E4-6EC8ADFD0020}" type="datetime1">
              <a:rPr lang="en-US" sz="1200" smtClean="0"/>
              <a:t>10/28/2020</a:t>
            </a:fld>
            <a:endParaRPr lang="en-US" dirty="0"/>
          </a:p>
        </p:txBody>
      </p:sp>
      <p:sp>
        <p:nvSpPr>
          <p:cNvPr id="4" name="Slide Number Placeholder 3"/>
          <p:cNvSpPr>
            <a:spLocks noGrp="1"/>
          </p:cNvSpPr>
          <p:nvPr>
            <p:ph type="sldNum" sz="quarter" idx="12"/>
          </p:nvPr>
        </p:nvSpPr>
        <p:spPr>
          <a:xfrm>
            <a:off x="10633373" y="6454320"/>
            <a:ext cx="771089" cy="365125"/>
          </a:xfrm>
        </p:spPr>
        <p:txBody>
          <a:bodyPr/>
          <a:lstStyle/>
          <a:p>
            <a:fld id="{6D22F896-40B5-4ADD-8801-0D06FADFA095}" type="slidenum">
              <a:rPr lang="en-US" sz="1400" smtClean="0"/>
              <a:t>7</a:t>
            </a:fld>
            <a:endParaRPr lang="en-US" sz="1400" dirty="0"/>
          </a:p>
        </p:txBody>
      </p:sp>
      <p:sp>
        <p:nvSpPr>
          <p:cNvPr id="5" name="TextBox 4"/>
          <p:cNvSpPr txBox="1"/>
          <p:nvPr/>
        </p:nvSpPr>
        <p:spPr>
          <a:xfrm>
            <a:off x="1839893" y="592183"/>
            <a:ext cx="6607422" cy="738664"/>
          </a:xfrm>
          <a:prstGeom prst="rect">
            <a:avLst/>
          </a:prstGeom>
          <a:noFill/>
        </p:spPr>
        <p:txBody>
          <a:bodyPr wrap="square" rtlCol="0">
            <a:spAutoFit/>
          </a:bodyPr>
          <a:lstStyle/>
          <a:p>
            <a:r>
              <a:rPr lang="en-US" dirty="0" smtClean="0">
                <a:solidFill>
                  <a:schemeClr val="bg1">
                    <a:lumMod val="95000"/>
                    <a:lumOff val="5000"/>
                  </a:schemeClr>
                </a:solidFill>
                <a:latin typeface="Algerian" panose="04020705040A02060702" pitchFamily="82" charset="0"/>
              </a:rPr>
              <a:t>                             </a:t>
            </a:r>
            <a:r>
              <a:rPr lang="en-US" sz="2400" dirty="0" smtClean="0">
                <a:solidFill>
                  <a:srgbClr val="FF0000"/>
                </a:solidFill>
                <a:latin typeface="Arial Black" panose="020B0A04020102020204" pitchFamily="34" charset="0"/>
              </a:rPr>
              <a:t>Evolution </a:t>
            </a:r>
            <a:r>
              <a:rPr lang="en-US" sz="2400" dirty="0">
                <a:solidFill>
                  <a:srgbClr val="FF0000"/>
                </a:solidFill>
                <a:latin typeface="Arial Black" panose="020B0A04020102020204" pitchFamily="34" charset="0"/>
              </a:rPr>
              <a:t>from 1G to 5G.</a:t>
            </a:r>
          </a:p>
          <a:p>
            <a:endParaRPr lang="en-US" dirty="0"/>
          </a:p>
        </p:txBody>
      </p:sp>
      <p:pic>
        <p:nvPicPr>
          <p:cNvPr id="6" name="Picture 5"/>
          <p:cNvPicPr>
            <a:picLocks noChangeAspect="1"/>
          </p:cNvPicPr>
          <p:nvPr/>
        </p:nvPicPr>
        <p:blipFill>
          <a:blip r:embed="rId4"/>
          <a:stretch>
            <a:fillRect/>
          </a:stretch>
        </p:blipFill>
        <p:spPr>
          <a:xfrm>
            <a:off x="4742448" y="2835873"/>
            <a:ext cx="3295564" cy="1770842"/>
          </a:xfrm>
          <a:prstGeom prst="rect">
            <a:avLst/>
          </a:prstGeom>
        </p:spPr>
      </p:pic>
      <p:pic>
        <p:nvPicPr>
          <p:cNvPr id="7" name="Picture 6"/>
          <p:cNvPicPr>
            <a:picLocks noChangeAspect="1"/>
          </p:cNvPicPr>
          <p:nvPr/>
        </p:nvPicPr>
        <p:blipFill rotWithShape="1">
          <a:blip r:embed="rId5"/>
          <a:srcRect l="594" t="2051" r="1702" b="5641"/>
          <a:stretch/>
        </p:blipFill>
        <p:spPr>
          <a:xfrm>
            <a:off x="8612778" y="2937522"/>
            <a:ext cx="2647405" cy="15675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1532709" y="2002971"/>
            <a:ext cx="1254034" cy="646331"/>
          </a:xfrm>
          <a:prstGeom prst="rect">
            <a:avLst/>
          </a:prstGeom>
          <a:noFill/>
        </p:spPr>
        <p:txBody>
          <a:bodyPr wrap="square" rtlCol="0">
            <a:spAutoFit/>
          </a:bodyPr>
          <a:lstStyle/>
          <a:p>
            <a:r>
              <a:rPr lang="en-US" dirty="0" smtClean="0">
                <a:solidFill>
                  <a:schemeClr val="bg1">
                    <a:lumMod val="95000"/>
                    <a:lumOff val="5000"/>
                  </a:schemeClr>
                </a:solidFill>
              </a:rPr>
              <a:t>∙ 1G</a:t>
            </a:r>
          </a:p>
          <a:p>
            <a:endParaRPr lang="en-US" dirty="0"/>
          </a:p>
        </p:txBody>
      </p:sp>
      <p:sp>
        <p:nvSpPr>
          <p:cNvPr id="9" name="TextBox 8"/>
          <p:cNvSpPr txBox="1"/>
          <p:nvPr/>
        </p:nvSpPr>
        <p:spPr>
          <a:xfrm>
            <a:off x="1532709" y="2703624"/>
            <a:ext cx="731520" cy="369332"/>
          </a:xfrm>
          <a:prstGeom prst="rect">
            <a:avLst/>
          </a:prstGeom>
          <a:noFill/>
        </p:spPr>
        <p:txBody>
          <a:bodyPr wrap="square" rtlCol="0">
            <a:spAutoFit/>
          </a:bodyPr>
          <a:lstStyle/>
          <a:p>
            <a:r>
              <a:rPr lang="en-US" dirty="0" smtClean="0">
                <a:solidFill>
                  <a:schemeClr val="bg1">
                    <a:lumMod val="95000"/>
                    <a:lumOff val="5000"/>
                  </a:schemeClr>
                </a:solidFill>
              </a:rPr>
              <a:t>∙ 2G</a:t>
            </a:r>
            <a:endParaRPr lang="en-US" dirty="0">
              <a:solidFill>
                <a:schemeClr val="bg1">
                  <a:lumMod val="95000"/>
                  <a:lumOff val="5000"/>
                </a:schemeClr>
              </a:solidFill>
            </a:endParaRPr>
          </a:p>
        </p:txBody>
      </p:sp>
      <p:sp>
        <p:nvSpPr>
          <p:cNvPr id="10" name="TextBox 9"/>
          <p:cNvSpPr txBox="1"/>
          <p:nvPr/>
        </p:nvSpPr>
        <p:spPr>
          <a:xfrm>
            <a:off x="1567543" y="3351962"/>
            <a:ext cx="1184366" cy="369332"/>
          </a:xfrm>
          <a:prstGeom prst="rect">
            <a:avLst/>
          </a:prstGeom>
          <a:noFill/>
        </p:spPr>
        <p:txBody>
          <a:bodyPr wrap="square" rtlCol="0">
            <a:spAutoFit/>
          </a:bodyPr>
          <a:lstStyle/>
          <a:p>
            <a:r>
              <a:rPr lang="en-US" dirty="0" smtClean="0">
                <a:solidFill>
                  <a:schemeClr val="bg1">
                    <a:lumMod val="95000"/>
                    <a:lumOff val="5000"/>
                  </a:schemeClr>
                </a:solidFill>
              </a:rPr>
              <a:t>∙ 3G</a:t>
            </a:r>
            <a:endParaRPr lang="en-US" dirty="0">
              <a:solidFill>
                <a:schemeClr val="bg1">
                  <a:lumMod val="95000"/>
                  <a:lumOff val="5000"/>
                </a:schemeClr>
              </a:solidFill>
            </a:endParaRPr>
          </a:p>
        </p:txBody>
      </p:sp>
      <p:sp>
        <p:nvSpPr>
          <p:cNvPr id="11" name="TextBox 10"/>
          <p:cNvSpPr txBox="1"/>
          <p:nvPr/>
        </p:nvSpPr>
        <p:spPr>
          <a:xfrm>
            <a:off x="1567543" y="4086697"/>
            <a:ext cx="644434" cy="369332"/>
          </a:xfrm>
          <a:prstGeom prst="rect">
            <a:avLst/>
          </a:prstGeom>
          <a:noFill/>
        </p:spPr>
        <p:txBody>
          <a:bodyPr wrap="square" rtlCol="0">
            <a:spAutoFit/>
          </a:bodyPr>
          <a:lstStyle/>
          <a:p>
            <a:r>
              <a:rPr lang="en-US" dirty="0" smtClean="0">
                <a:solidFill>
                  <a:schemeClr val="bg1">
                    <a:lumMod val="95000"/>
                    <a:lumOff val="5000"/>
                  </a:schemeClr>
                </a:solidFill>
              </a:rPr>
              <a:t>∙ 4G</a:t>
            </a:r>
          </a:p>
        </p:txBody>
      </p:sp>
      <p:sp>
        <p:nvSpPr>
          <p:cNvPr id="12" name="TextBox 11"/>
          <p:cNvSpPr txBox="1"/>
          <p:nvPr/>
        </p:nvSpPr>
        <p:spPr>
          <a:xfrm>
            <a:off x="1567543" y="4837205"/>
            <a:ext cx="644434" cy="369332"/>
          </a:xfrm>
          <a:prstGeom prst="rect">
            <a:avLst/>
          </a:prstGeom>
          <a:noFill/>
        </p:spPr>
        <p:txBody>
          <a:bodyPr wrap="square" rtlCol="0">
            <a:spAutoFit/>
          </a:bodyPr>
          <a:lstStyle/>
          <a:p>
            <a:r>
              <a:rPr lang="en-US" dirty="0" smtClean="0">
                <a:solidFill>
                  <a:schemeClr val="bg1">
                    <a:lumMod val="95000"/>
                    <a:lumOff val="5000"/>
                  </a:schemeClr>
                </a:solidFill>
              </a:rPr>
              <a:t>∙ 5G</a:t>
            </a:r>
            <a:endParaRPr lang="en-US" dirty="0">
              <a:solidFill>
                <a:schemeClr val="bg1">
                  <a:lumMod val="95000"/>
                  <a:lumOff val="5000"/>
                </a:schemeClr>
              </a:solidFill>
            </a:endParaRPr>
          </a:p>
        </p:txBody>
      </p:sp>
      <p:sp>
        <p:nvSpPr>
          <p:cNvPr id="14" name="TextBox 13"/>
          <p:cNvSpPr txBox="1"/>
          <p:nvPr/>
        </p:nvSpPr>
        <p:spPr>
          <a:xfrm>
            <a:off x="9622971" y="4837205"/>
            <a:ext cx="1550126" cy="523220"/>
          </a:xfrm>
          <a:prstGeom prst="rect">
            <a:avLst/>
          </a:prstGeom>
          <a:noFill/>
        </p:spPr>
        <p:txBody>
          <a:bodyPr wrap="square" rtlCol="0">
            <a:spAutoFit/>
          </a:bodyPr>
          <a:lstStyle/>
          <a:p>
            <a:r>
              <a:rPr lang="en-US" sz="2800" dirty="0">
                <a:solidFill>
                  <a:srgbClr val="FF0000"/>
                </a:solidFill>
                <a:latin typeface="Arial Black" panose="020B0A04020102020204" pitchFamily="34" charset="0"/>
              </a:rPr>
              <a:t>5G</a:t>
            </a:r>
            <a:endParaRPr lang="en-US" sz="28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2642" y="-33847"/>
            <a:ext cx="1309357" cy="1303122"/>
          </a:xfrm>
          <a:prstGeom prst="rect">
            <a:avLst/>
          </a:prstGeom>
        </p:spPr>
      </p:pic>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47955121"/>
      </p:ext>
    </p:extLst>
  </p:cSld>
  <p:clrMapOvr>
    <a:masterClrMapping/>
  </p:clrMapOvr>
  <mc:AlternateContent xmlns:mc="http://schemas.openxmlformats.org/markup-compatibility/2006" xmlns:p14="http://schemas.microsoft.com/office/powerpoint/2010/main">
    <mc:Choice Requires="p14">
      <p:transition spd="slow" p14:dur="2000" advTm="86048"/>
    </mc:Choice>
    <mc:Fallback xmlns="">
      <p:transition spd="slow" advTm="86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1057" y="6492874"/>
            <a:ext cx="2743200" cy="365125"/>
          </a:xfrm>
        </p:spPr>
        <p:txBody>
          <a:bodyPr/>
          <a:lstStyle/>
          <a:p>
            <a:fld id="{DD8999D3-79E4-42CF-A2E4-6EC8ADFD0020}" type="datetime1">
              <a:rPr lang="en-US" sz="1200" smtClean="0"/>
              <a:t>10/28/2020</a:t>
            </a:fld>
            <a:endParaRPr lang="en-US" dirty="0"/>
          </a:p>
        </p:txBody>
      </p:sp>
      <p:sp>
        <p:nvSpPr>
          <p:cNvPr id="4" name="Slide Number Placeholder 3"/>
          <p:cNvSpPr>
            <a:spLocks noGrp="1"/>
          </p:cNvSpPr>
          <p:nvPr>
            <p:ph type="sldNum" sz="quarter" idx="12"/>
          </p:nvPr>
        </p:nvSpPr>
        <p:spPr>
          <a:xfrm>
            <a:off x="10650790" y="6492875"/>
            <a:ext cx="771089" cy="365125"/>
          </a:xfrm>
        </p:spPr>
        <p:txBody>
          <a:bodyPr/>
          <a:lstStyle/>
          <a:p>
            <a:fld id="{6D22F896-40B5-4ADD-8801-0D06FADFA095}" type="slidenum">
              <a:rPr lang="en-US" sz="1400" smtClean="0"/>
              <a:t>8</a:t>
            </a:fld>
            <a:endParaRPr lang="en-US" sz="1400" dirty="0"/>
          </a:p>
        </p:txBody>
      </p:sp>
      <p:sp>
        <p:nvSpPr>
          <p:cNvPr id="5" name="TextBox 4"/>
          <p:cNvSpPr txBox="1"/>
          <p:nvPr/>
        </p:nvSpPr>
        <p:spPr>
          <a:xfrm>
            <a:off x="3810001" y="627017"/>
            <a:ext cx="6840790" cy="584775"/>
          </a:xfrm>
          <a:prstGeom prst="rect">
            <a:avLst/>
          </a:prstGeom>
          <a:noFill/>
        </p:spPr>
        <p:txBody>
          <a:bodyPr wrap="square" rtlCol="0">
            <a:spAutoFit/>
          </a:bodyPr>
          <a:lstStyle/>
          <a:p>
            <a:r>
              <a:rPr lang="en-US" sz="3200" dirty="0" smtClean="0">
                <a:solidFill>
                  <a:srgbClr val="FF0000"/>
                </a:solidFill>
                <a:latin typeface="Arial Black" panose="020B0A04020102020204" pitchFamily="34" charset="0"/>
              </a:rPr>
              <a:t>Key Concept</a:t>
            </a:r>
            <a:endParaRPr lang="en-US" sz="3200" dirty="0">
              <a:solidFill>
                <a:srgbClr val="FF0000"/>
              </a:solidFill>
              <a:latin typeface="Arial Black" panose="020B0A04020102020204" pitchFamily="34" charset="0"/>
            </a:endParaRPr>
          </a:p>
        </p:txBody>
      </p:sp>
      <p:sp>
        <p:nvSpPr>
          <p:cNvPr id="6" name="TextBox 5"/>
          <p:cNvSpPr txBox="1"/>
          <p:nvPr/>
        </p:nvSpPr>
        <p:spPr>
          <a:xfrm>
            <a:off x="2209800" y="1704975"/>
            <a:ext cx="8911046" cy="4093428"/>
          </a:xfrm>
          <a:prstGeom prst="rect">
            <a:avLst/>
          </a:prstGeom>
          <a:noFill/>
        </p:spPr>
        <p:txBody>
          <a:bodyPr wrap="square" rtlCol="0">
            <a:spAutoFit/>
          </a:bodyPr>
          <a:lstStyle/>
          <a:p>
            <a:pPr marL="342900" indent="-342900">
              <a:buAutoNum type="arabicPeriod"/>
            </a:pPr>
            <a:r>
              <a:rPr lang="en-US" sz="2000" dirty="0" smtClean="0">
                <a:solidFill>
                  <a:schemeClr val="bg1">
                    <a:lumMod val="95000"/>
                    <a:lumOff val="5000"/>
                  </a:schemeClr>
                </a:solidFill>
              </a:rPr>
              <a:t>Real wireless world with no more limitations with access &amp; zone issues .</a:t>
            </a:r>
          </a:p>
          <a:p>
            <a:pPr marL="342900" indent="-342900">
              <a:lnSpc>
                <a:spcPct val="200000"/>
              </a:lnSpc>
              <a:buAutoNum type="arabicPeriod"/>
            </a:pPr>
            <a:r>
              <a:rPr lang="en-US" sz="2000" dirty="0" smtClean="0">
                <a:solidFill>
                  <a:schemeClr val="bg1">
                    <a:lumMod val="95000"/>
                    <a:lumOff val="5000"/>
                  </a:schemeClr>
                </a:solidFill>
              </a:rPr>
              <a:t>Wearable  devices.</a:t>
            </a:r>
          </a:p>
          <a:p>
            <a:pPr marL="342900" indent="-342900">
              <a:lnSpc>
                <a:spcPct val="200000"/>
              </a:lnSpc>
              <a:buAutoNum type="arabicPeriod"/>
            </a:pPr>
            <a:r>
              <a:rPr lang="en-US" sz="2000" dirty="0" smtClean="0">
                <a:solidFill>
                  <a:schemeClr val="bg1">
                    <a:lumMod val="95000"/>
                    <a:lumOff val="5000"/>
                  </a:schemeClr>
                </a:solidFill>
              </a:rPr>
              <a:t>IPv6 , where a visiting care of mobile IP address is assigned according to location &amp; connected network.</a:t>
            </a:r>
          </a:p>
          <a:p>
            <a:pPr marL="342900" indent="-342900">
              <a:lnSpc>
                <a:spcPct val="200000"/>
              </a:lnSpc>
              <a:buAutoNum type="arabicPeriod"/>
            </a:pPr>
            <a:r>
              <a:rPr lang="en-US" sz="2000" dirty="0" smtClean="0">
                <a:solidFill>
                  <a:schemeClr val="bg1">
                    <a:lumMod val="95000"/>
                    <a:lumOff val="5000"/>
                  </a:schemeClr>
                </a:solidFill>
              </a:rPr>
              <a:t>One unified global standard.</a:t>
            </a:r>
          </a:p>
          <a:p>
            <a:pPr marL="342900" indent="-342900">
              <a:lnSpc>
                <a:spcPct val="200000"/>
              </a:lnSpc>
              <a:buAutoNum type="arabicPeriod"/>
            </a:pPr>
            <a:r>
              <a:rPr lang="en-US" sz="2000" dirty="0" smtClean="0">
                <a:solidFill>
                  <a:schemeClr val="bg1">
                    <a:lumMod val="95000"/>
                    <a:lumOff val="5000"/>
                  </a:schemeClr>
                </a:solidFill>
              </a:rPr>
              <a:t>Smart radio.</a:t>
            </a:r>
          </a:p>
          <a:p>
            <a:pPr marL="342900" indent="-342900">
              <a:lnSpc>
                <a:spcPct val="200000"/>
              </a:lnSpc>
              <a:buAutoNum type="arabicPeriod"/>
            </a:pPr>
            <a:r>
              <a:rPr lang="en-US" sz="2000" dirty="0" smtClean="0">
                <a:solidFill>
                  <a:schemeClr val="bg1">
                    <a:lumMod val="95000"/>
                    <a:lumOff val="5000"/>
                  </a:schemeClr>
                </a:solidFill>
              </a:rPr>
              <a:t>Multiple Concurrent data transfer path.</a:t>
            </a:r>
            <a:endParaRPr lang="en-US" sz="2000" dirty="0">
              <a:solidFill>
                <a:schemeClr val="bg1">
                  <a:lumMod val="95000"/>
                  <a:lumOff val="5000"/>
                </a:scheme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7634" y="1"/>
            <a:ext cx="1184366" cy="1178726"/>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45072880"/>
      </p:ext>
    </p:extLst>
  </p:cSld>
  <p:clrMapOvr>
    <a:masterClrMapping/>
  </p:clrMapOvr>
  <mc:AlternateContent xmlns:mc="http://schemas.openxmlformats.org/markup-compatibility/2006" xmlns:p14="http://schemas.microsoft.com/office/powerpoint/2010/main">
    <mc:Choice Requires="p14">
      <p:transition spd="slow" p14:dur="2000" advTm="34921"/>
    </mc:Choice>
    <mc:Fallback xmlns="">
      <p:transition spd="slow" advTm="34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85890" y="6492874"/>
            <a:ext cx="2743200" cy="365125"/>
          </a:xfrm>
        </p:spPr>
        <p:txBody>
          <a:bodyPr/>
          <a:lstStyle/>
          <a:p>
            <a:fld id="{DD8999D3-79E4-42CF-A2E4-6EC8ADFD0020}" type="datetime1">
              <a:rPr lang="en-US" sz="1200" smtClean="0"/>
              <a:t>10/28/2020</a:t>
            </a:fld>
            <a:endParaRPr lang="en-US" dirty="0"/>
          </a:p>
        </p:txBody>
      </p:sp>
      <p:sp>
        <p:nvSpPr>
          <p:cNvPr id="4" name="Slide Number Placeholder 3"/>
          <p:cNvSpPr>
            <a:spLocks noGrp="1"/>
          </p:cNvSpPr>
          <p:nvPr>
            <p:ph type="sldNum" sz="quarter" idx="12"/>
          </p:nvPr>
        </p:nvSpPr>
        <p:spPr>
          <a:xfrm>
            <a:off x="10642081" y="6492875"/>
            <a:ext cx="771089" cy="365125"/>
          </a:xfrm>
        </p:spPr>
        <p:txBody>
          <a:bodyPr/>
          <a:lstStyle/>
          <a:p>
            <a:fld id="{6D22F896-40B5-4ADD-8801-0D06FADFA095}" type="slidenum">
              <a:rPr lang="en-US" sz="1400" smtClean="0"/>
              <a:t>9</a:t>
            </a:fld>
            <a:endParaRPr lang="en-US" dirty="0"/>
          </a:p>
        </p:txBody>
      </p:sp>
      <p:sp>
        <p:nvSpPr>
          <p:cNvPr id="5" name="Rectangle 4"/>
          <p:cNvSpPr/>
          <p:nvPr/>
        </p:nvSpPr>
        <p:spPr>
          <a:xfrm>
            <a:off x="3732846" y="529708"/>
            <a:ext cx="5373054" cy="523220"/>
          </a:xfrm>
          <a:prstGeom prst="rect">
            <a:avLst/>
          </a:prstGeom>
        </p:spPr>
        <p:txBody>
          <a:bodyPr wrap="square">
            <a:spAutoFit/>
          </a:bodyPr>
          <a:lstStyle/>
          <a:p>
            <a:r>
              <a:rPr lang="en-US" sz="2800" dirty="0" smtClean="0">
                <a:solidFill>
                  <a:srgbClr val="FF0000"/>
                </a:solidFill>
                <a:latin typeface="Arial Black" panose="020B0A04020102020204" pitchFamily="34" charset="0"/>
              </a:rPr>
              <a:t>Hardware Of 5G</a:t>
            </a:r>
            <a:endParaRPr lang="en-US" sz="2800" dirty="0">
              <a:solidFill>
                <a:srgbClr val="FF0000"/>
              </a:solidFill>
              <a:latin typeface="Arial Black" panose="020B0A04020102020204" pitchFamily="34" charset="0"/>
            </a:endParaRPr>
          </a:p>
        </p:txBody>
      </p:sp>
      <p:sp>
        <p:nvSpPr>
          <p:cNvPr id="6" name="TextBox 5"/>
          <p:cNvSpPr txBox="1"/>
          <p:nvPr/>
        </p:nvSpPr>
        <p:spPr>
          <a:xfrm>
            <a:off x="1857310" y="1323975"/>
            <a:ext cx="9410700" cy="3939540"/>
          </a:xfrm>
          <a:prstGeom prst="rect">
            <a:avLst/>
          </a:prstGeom>
          <a:noFill/>
        </p:spPr>
        <p:txBody>
          <a:bodyPr wrap="square" rtlCol="0">
            <a:spAutoFit/>
          </a:bodyPr>
          <a:lstStyle/>
          <a:p>
            <a:pPr marL="285750" indent="-285750" algn="just">
              <a:lnSpc>
                <a:spcPct val="250000"/>
              </a:lnSpc>
              <a:buFont typeface="Arial" panose="020B0604020202020204" pitchFamily="34" charset="0"/>
              <a:buChar char="•"/>
            </a:pPr>
            <a:r>
              <a:rPr lang="en-US" sz="2000" dirty="0" smtClean="0">
                <a:solidFill>
                  <a:schemeClr val="bg1">
                    <a:lumMod val="95000"/>
                    <a:lumOff val="5000"/>
                  </a:schemeClr>
                </a:solidFill>
              </a:rPr>
              <a:t>5G Hardware </a:t>
            </a:r>
          </a:p>
          <a:p>
            <a:pPr marL="285750" indent="-285750" algn="just">
              <a:lnSpc>
                <a:spcPct val="250000"/>
              </a:lnSpc>
              <a:buFont typeface="Arial" panose="020B0604020202020204" pitchFamily="34" charset="0"/>
              <a:buChar char="•"/>
            </a:pPr>
            <a:r>
              <a:rPr lang="en-US" sz="2000" dirty="0" smtClean="0">
                <a:solidFill>
                  <a:schemeClr val="bg1">
                    <a:lumMod val="95000"/>
                    <a:lumOff val="5000"/>
                  </a:schemeClr>
                </a:solidFill>
              </a:rPr>
              <a:t>Uses </a:t>
            </a:r>
            <a:r>
              <a:rPr lang="en-US" sz="2000" dirty="0" err="1" smtClean="0">
                <a:solidFill>
                  <a:schemeClr val="bg1">
                    <a:lumMod val="95000"/>
                    <a:lumOff val="5000"/>
                  </a:schemeClr>
                </a:solidFill>
              </a:rPr>
              <a:t>Uwb</a:t>
            </a:r>
            <a:r>
              <a:rPr lang="en-US" sz="2000" dirty="0" smtClean="0">
                <a:solidFill>
                  <a:schemeClr val="bg1">
                    <a:lumMod val="95000"/>
                    <a:lumOff val="5000"/>
                  </a:schemeClr>
                </a:solidFill>
              </a:rPr>
              <a:t> (Ultra wide band) networks with higher BW at low energy levels.</a:t>
            </a:r>
          </a:p>
          <a:p>
            <a:pPr marL="285750" indent="-285750" algn="just">
              <a:lnSpc>
                <a:spcPct val="250000"/>
              </a:lnSpc>
              <a:buFont typeface="Arial" panose="020B0604020202020204" pitchFamily="34" charset="0"/>
              <a:buChar char="•"/>
            </a:pPr>
            <a:r>
              <a:rPr lang="en-US" sz="2000" dirty="0" smtClean="0">
                <a:solidFill>
                  <a:schemeClr val="bg1">
                    <a:lumMod val="95000"/>
                    <a:lumOff val="5000"/>
                  </a:schemeClr>
                </a:solidFill>
              </a:rPr>
              <a:t>BW is of  4000 Mbps, which is 400 times faster than today’s wireless networks.</a:t>
            </a:r>
          </a:p>
          <a:p>
            <a:pPr marL="285750" indent="-285750">
              <a:lnSpc>
                <a:spcPct val="250000"/>
              </a:lnSpc>
              <a:buFont typeface="Arial" panose="020B0604020202020204" pitchFamily="34" charset="0"/>
              <a:buChar char="•"/>
            </a:pPr>
            <a:r>
              <a:rPr lang="en-US" sz="2000" dirty="0">
                <a:solidFill>
                  <a:schemeClr val="bg1">
                    <a:lumMod val="95000"/>
                    <a:lumOff val="5000"/>
                  </a:schemeClr>
                </a:solidFill>
              </a:rPr>
              <a:t> </a:t>
            </a:r>
            <a:r>
              <a:rPr lang="en-US" sz="2000" dirty="0" smtClean="0">
                <a:solidFill>
                  <a:schemeClr val="bg1">
                    <a:lumMod val="95000"/>
                    <a:lumOff val="5000"/>
                  </a:schemeClr>
                </a:solidFill>
              </a:rPr>
              <a:t>Uses smart antenna.</a:t>
            </a:r>
          </a:p>
          <a:p>
            <a:pPr marL="285750" indent="-285750">
              <a:lnSpc>
                <a:spcPct val="250000"/>
              </a:lnSpc>
              <a:buFont typeface="Arial" panose="020B0604020202020204" pitchFamily="34" charset="0"/>
              <a:buChar char="•"/>
            </a:pPr>
            <a:r>
              <a:rPr lang="en-US" sz="2000" dirty="0" smtClean="0">
                <a:solidFill>
                  <a:schemeClr val="bg1">
                    <a:lumMod val="95000"/>
                    <a:lumOff val="5000"/>
                  </a:schemeClr>
                </a:solidFill>
              </a:rPr>
              <a:t>Uses CDMA (Code Division Multiple Access).</a:t>
            </a:r>
            <a:endParaRPr lang="en-US" sz="2000" dirty="0">
              <a:solidFill>
                <a:schemeClr val="bg1">
                  <a:lumMod val="95000"/>
                  <a:lumOff val="5000"/>
                </a:scheme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4090" y="1"/>
            <a:ext cx="1227909" cy="1222062"/>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12001903"/>
      </p:ext>
    </p:extLst>
  </p:cSld>
  <p:clrMapOvr>
    <a:masterClrMapping/>
  </p:clrMapOvr>
  <mc:AlternateContent xmlns:mc="http://schemas.openxmlformats.org/markup-compatibility/2006" xmlns:p14="http://schemas.microsoft.com/office/powerpoint/2010/main">
    <mc:Choice Requires="p14">
      <p:transition spd="slow" p14:dur="2000" advTm="37065"/>
    </mc:Choice>
    <mc:Fallback xmlns="">
      <p:transition spd="slow" advTm="37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633</TotalTime>
  <Words>700</Words>
  <Application>Microsoft Office PowerPoint</Application>
  <PresentationFormat>Widescreen</PresentationFormat>
  <Paragraphs>131</Paragraphs>
  <Slides>17</Slides>
  <Notes>0</Notes>
  <HiddenSlides>0</HiddenSlides>
  <MMClips>17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Algerian</vt:lpstr>
      <vt:lpstr>Arial</vt:lpstr>
      <vt:lpstr>Arial Black</vt:lpstr>
      <vt:lpstr>Calibri</vt:lpstr>
      <vt:lpstr>Times New Roman</vt:lpstr>
      <vt:lpstr>Trebuchet MS</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Code :</dc:title>
  <dc:creator>Windows User</dc:creator>
  <cp:lastModifiedBy>Windows User</cp:lastModifiedBy>
  <cp:revision>50</cp:revision>
  <dcterms:created xsi:type="dcterms:W3CDTF">2020-10-22T18:38:34Z</dcterms:created>
  <dcterms:modified xsi:type="dcterms:W3CDTF">2020-10-28T12:46:54Z</dcterms:modified>
</cp:coreProperties>
</file>